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561" r:id="rId2"/>
    <p:sldId id="256" r:id="rId3"/>
    <p:sldId id="555" r:id="rId4"/>
    <p:sldId id="502" r:id="rId5"/>
    <p:sldId id="547" r:id="rId6"/>
    <p:sldId id="551" r:id="rId7"/>
    <p:sldId id="474" r:id="rId8"/>
    <p:sldId id="475" r:id="rId9"/>
    <p:sldId id="556" r:id="rId10"/>
    <p:sldId id="527" r:id="rId11"/>
    <p:sldId id="530" r:id="rId12"/>
    <p:sldId id="476" r:id="rId13"/>
    <p:sldId id="477" r:id="rId14"/>
    <p:sldId id="478" r:id="rId15"/>
    <p:sldId id="479" r:id="rId16"/>
    <p:sldId id="540" r:id="rId17"/>
    <p:sldId id="492" r:id="rId18"/>
    <p:sldId id="537" r:id="rId19"/>
    <p:sldId id="538" r:id="rId20"/>
    <p:sldId id="495" r:id="rId21"/>
    <p:sldId id="496" r:id="rId22"/>
    <p:sldId id="497" r:id="rId23"/>
    <p:sldId id="559" r:id="rId24"/>
    <p:sldId id="560" r:id="rId25"/>
    <p:sldId id="544" r:id="rId26"/>
    <p:sldId id="503" r:id="rId27"/>
    <p:sldId id="504" r:id="rId28"/>
    <p:sldId id="505" r:id="rId29"/>
    <p:sldId id="516" r:id="rId30"/>
    <p:sldId id="517" r:id="rId31"/>
    <p:sldId id="518" r:id="rId32"/>
    <p:sldId id="519" r:id="rId33"/>
    <p:sldId id="520" r:id="rId34"/>
    <p:sldId id="523" r:id="rId35"/>
    <p:sldId id="506" r:id="rId36"/>
    <p:sldId id="545" r:id="rId37"/>
    <p:sldId id="508" r:id="rId38"/>
    <p:sldId id="557" r:id="rId39"/>
    <p:sldId id="546" r:id="rId40"/>
    <p:sldId id="507" r:id="rId41"/>
    <p:sldId id="509" r:id="rId42"/>
    <p:sldId id="558" r:id="rId43"/>
    <p:sldId id="510" r:id="rId44"/>
    <p:sldId id="511" r:id="rId45"/>
    <p:sldId id="344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A50021"/>
    <a:srgbClr val="006600"/>
    <a:srgbClr val="FF0066"/>
    <a:srgbClr val="990033"/>
    <a:srgbClr val="FF3399"/>
    <a:srgbClr val="00FFFF"/>
    <a:srgbClr val="339933"/>
    <a:srgbClr val="00FF00"/>
    <a:srgbClr val="66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9926" autoAdjust="0"/>
    <p:restoredTop sz="91935" autoAdjust="0"/>
  </p:normalViewPr>
  <p:slideViewPr>
    <p:cSldViewPr>
      <p:cViewPr>
        <p:scale>
          <a:sx n="64" d="100"/>
          <a:sy n="64" d="100"/>
        </p:scale>
        <p:origin x="-1332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6" d="100"/>
        <a:sy n="96" d="100"/>
      </p:scale>
      <p:origin x="0" y="88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69F45-B114-4117-9479-09A14B92A483}" type="datetimeFigureOut">
              <a:rPr lang="en-US" smtClean="0"/>
              <a:pPr/>
              <a:t>9/27/2017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08349-3B02-4670-98AB-4BB3779F79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710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B08349-3B02-4670-98AB-4BB3779F790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827BC7-3282-47AA-BB98-8218002A5F56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252592-4197-4190-9B36-8BD8B3D75CD2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030F157-0C85-42BE-8B3A-29A1A6EF97A7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5A540-F9BB-4F01-B67E-E3979A9DA82B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0A3BB-7E06-43BC-9564-D4E6FA70F319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D2966C-499C-4BB3-B329-6738611F6BA6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9AD17E-B75D-452C-993E-2C2C8D51125F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16ADF5-4BDF-4727-B389-99EE2578AA44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48668AA-31DA-4D74-BA73-29D54ABE04F6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52DAAFD-B5E4-4218-B70B-9DA865ECE3B1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290E46-2DD7-403E-8446-26B2AD202FA2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alpha val="0"/>
              </a:schemeClr>
            </a:gs>
            <a:gs pos="100000">
              <a:schemeClr val="bg2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7DBEFA1-7736-4391-9189-8028591EABDA}" type="datetime1">
              <a:rPr lang="en-US" smtClean="0"/>
              <a:pPr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51015D0-8D75-4A43-9D93-267F28B78A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329B6-D2AB-41DA-8737-B0F2179EB02C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85776"/>
            <a:ext cx="9144000" cy="7143776"/>
          </a:xfrm>
          <a:prstGeom prst="rect">
            <a:avLst/>
          </a:prstGeom>
        </p:spPr>
      </p:pic>
      <p:pic>
        <p:nvPicPr>
          <p:cNvPr id="5" name="Picture 8" descr="\\Aladdin\e\بسم الله\055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3109" y="1500175"/>
            <a:ext cx="4929222" cy="3286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6500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72390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Technique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214422"/>
            <a:ext cx="8001056" cy="484632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There are </a:t>
            </a:r>
            <a:r>
              <a:rPr lang="en-US" sz="2800" b="1" dirty="0" smtClean="0">
                <a:solidFill>
                  <a:srgbClr val="A50021"/>
                </a:solidFill>
              </a:rPr>
              <a:t>many ways </a:t>
            </a:r>
            <a:r>
              <a:rPr lang="en-US" sz="2800" b="1" dirty="0" smtClean="0"/>
              <a:t>to </a:t>
            </a:r>
            <a:r>
              <a:rPr lang="en-US" sz="2800" b="1" dirty="0" smtClean="0">
                <a:solidFill>
                  <a:srgbClr val="A50021"/>
                </a:solidFill>
              </a:rPr>
              <a:t>close</a:t>
            </a:r>
            <a:r>
              <a:rPr lang="en-US" sz="2800" b="1" dirty="0" smtClean="0"/>
              <a:t> an episiotomy incision</a:t>
            </a:r>
          </a:p>
          <a:p>
            <a:r>
              <a:rPr lang="en-US" sz="2800" b="1" dirty="0" smtClean="0"/>
              <a:t> </a:t>
            </a:r>
            <a:r>
              <a:rPr lang="en-US" sz="2800" b="1" i="1" dirty="0" err="1" smtClean="0">
                <a:solidFill>
                  <a:srgbClr val="A50021"/>
                </a:solidFill>
              </a:rPr>
              <a:t>hemostasis</a:t>
            </a:r>
            <a:r>
              <a:rPr lang="en-US" sz="2800" b="1" i="1" dirty="0" smtClean="0"/>
              <a:t> and </a:t>
            </a:r>
            <a:r>
              <a:rPr lang="en-US" sz="2800" b="1" i="1" dirty="0" smtClean="0">
                <a:solidFill>
                  <a:srgbClr val="A50021"/>
                </a:solidFill>
              </a:rPr>
              <a:t>anatomical restoration without excessive suturing </a:t>
            </a:r>
            <a:r>
              <a:rPr lang="en-US" sz="2800" b="1" i="1" dirty="0" smtClean="0"/>
              <a:t>are essential</a:t>
            </a:r>
            <a:r>
              <a:rPr lang="en-US" sz="2800" b="1" dirty="0" smtClean="0"/>
              <a:t> for success with any method.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 Adequate analgesia.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 The suture material commonly used is </a:t>
            </a:r>
            <a:r>
              <a:rPr lang="en-US" sz="2800" b="1" dirty="0" smtClean="0">
                <a:solidFill>
                  <a:srgbClr val="A50021"/>
                </a:solidFill>
              </a:rPr>
              <a:t>2-0 chromic</a:t>
            </a:r>
            <a:r>
              <a:rPr lang="en-US" sz="2800" b="1" dirty="0" smtClean="0"/>
              <a:t> catgut or </a:t>
            </a:r>
            <a:r>
              <a:rPr lang="en-US" sz="2800" b="1" dirty="0" err="1" smtClean="0">
                <a:solidFill>
                  <a:srgbClr val="A50021"/>
                </a:solidFill>
              </a:rPr>
              <a:t>polyglycolic</a:t>
            </a:r>
            <a:r>
              <a:rPr lang="en-US" sz="2800" b="1" dirty="0" smtClean="0">
                <a:solidFill>
                  <a:srgbClr val="A50021"/>
                </a:solidFill>
              </a:rPr>
              <a:t> acid derivatives</a:t>
            </a:r>
          </a:p>
          <a:p>
            <a:endParaRPr lang="fa-IR" sz="2800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57158" y="500042"/>
            <a:ext cx="7358114" cy="1000132"/>
          </a:xfrm>
          <a:prstGeom prst="wedgeRoundRectCallou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complications of episiotomy</a:t>
            </a:r>
            <a:endParaRPr lang="fa-IR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9416"/>
            <a:ext cx="7858180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i="1" dirty="0" smtClean="0">
                <a:solidFill>
                  <a:srgbClr val="0000CC"/>
                </a:solidFill>
              </a:rPr>
              <a:t>The major complications of episiotomy include</a:t>
            </a:r>
          </a:p>
          <a:p>
            <a:r>
              <a:rPr lang="en-US" sz="2800" b="1" dirty="0" smtClean="0"/>
              <a:t> infection, hematoma, breakdown, and fistula formation. </a:t>
            </a:r>
          </a:p>
          <a:p>
            <a:r>
              <a:rPr lang="en-US" sz="2800" b="1" dirty="0" smtClean="0"/>
              <a:t>Probably the single most common complication is </a:t>
            </a:r>
            <a:r>
              <a:rPr lang="en-US" sz="2800" b="1" dirty="0" smtClean="0">
                <a:solidFill>
                  <a:srgbClr val="A50021"/>
                </a:solidFill>
              </a:rPr>
              <a:t>extension</a:t>
            </a:r>
            <a:r>
              <a:rPr lang="en-US" sz="2800" b="1" dirty="0" smtClean="0"/>
              <a:t> (i.e., third- or fourth-degree laceration). </a:t>
            </a:r>
          </a:p>
          <a:p>
            <a:r>
              <a:rPr lang="en-US" sz="2800" b="1" dirty="0" smtClean="0"/>
              <a:t>Extensions in turn can lead to incontinence of flatus and stool, </a:t>
            </a:r>
            <a:r>
              <a:rPr lang="en-US" sz="2800" b="1" dirty="0" err="1" smtClean="0"/>
              <a:t>rectovaginal</a:t>
            </a:r>
            <a:r>
              <a:rPr lang="en-US" sz="2800" b="1" dirty="0" smtClean="0"/>
              <a:t> fistula, and infection.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-1214470"/>
            <a:ext cx="16225892" cy="838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 rot="12117881" flipV="1">
            <a:off x="1448565" y="1154947"/>
            <a:ext cx="3621559" cy="2585323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Repair of midline episiotomy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928718"/>
            <a:ext cx="16144988" cy="850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3478130"/>
            <a:ext cx="4500562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One popular method is to close the vaginal mucosa and </a:t>
            </a:r>
            <a:r>
              <a:rPr lang="en-US" sz="2400" b="1" dirty="0" err="1" smtClean="0">
                <a:solidFill>
                  <a:srgbClr val="0000CC"/>
                </a:solidFill>
              </a:rPr>
              <a:t>submucosa</a:t>
            </a:r>
            <a:r>
              <a:rPr lang="en-US" sz="2400" b="1" dirty="0" smtClean="0">
                <a:solidFill>
                  <a:srgbClr val="0000CC"/>
                </a:solidFill>
              </a:rPr>
              <a:t> with a </a:t>
            </a:r>
            <a:r>
              <a:rPr lang="en-US" sz="2400" b="1" dirty="0" smtClean="0">
                <a:solidFill>
                  <a:srgbClr val="0070C0"/>
                </a:solidFill>
              </a:rPr>
              <a:t>continuous locking </a:t>
            </a:r>
            <a:r>
              <a:rPr lang="en-US" sz="2400" b="1" dirty="0" smtClean="0">
                <a:solidFill>
                  <a:srgbClr val="0000CC"/>
                </a:solidFill>
              </a:rPr>
              <a:t>suture of 2-0 synthetic delayed absorbable suture or chromic catgut</a:t>
            </a:r>
            <a:r>
              <a:rPr lang="en-US" sz="2000" b="1" dirty="0" smtClean="0">
                <a:solidFill>
                  <a:srgbClr val="0000CC"/>
                </a:solidFill>
              </a:rPr>
              <a:t>, </a:t>
            </a:r>
            <a:endParaRPr lang="fa-IR" sz="2000" dirty="0">
              <a:solidFill>
                <a:srgbClr val="0000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71462"/>
            <a:ext cx="5429256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Disruption of the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hymenal</a:t>
            </a:r>
            <a:r>
              <a:rPr lang="en-US" sz="2400" b="1" u="sng" dirty="0" smtClean="0">
                <a:solidFill>
                  <a:srgbClr val="C00000"/>
                </a:solidFill>
              </a:rPr>
              <a:t> ring </a:t>
            </a:r>
            <a:r>
              <a:rPr lang="en-US" sz="2400" b="1" dirty="0" smtClean="0">
                <a:solidFill>
                  <a:srgbClr val="C00000"/>
                </a:solidFill>
              </a:rPr>
              <a:t>and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bulbocavernosus</a:t>
            </a:r>
            <a:r>
              <a:rPr lang="en-US" sz="2400" b="1" u="sng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and </a:t>
            </a:r>
            <a:r>
              <a:rPr lang="en-US" sz="2400" b="1" u="sng" dirty="0" smtClean="0">
                <a:solidFill>
                  <a:srgbClr val="C00000"/>
                </a:solidFill>
              </a:rPr>
              <a:t>superficial transverse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perineal</a:t>
            </a:r>
            <a:r>
              <a:rPr lang="en-US" sz="2400" b="1" u="sng" dirty="0" smtClean="0">
                <a:solidFill>
                  <a:srgbClr val="C00000"/>
                </a:solidFill>
              </a:rPr>
              <a:t> muscle</a:t>
            </a:r>
            <a:r>
              <a:rPr lang="en-US" sz="2400" b="1" dirty="0" smtClean="0">
                <a:solidFill>
                  <a:srgbClr val="C00000"/>
                </a:solidFill>
              </a:rPr>
              <a:t> are seen within the diamond-shaped incision following episiotomy.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Absorbable 2-0 or 3-0 suture is used for </a:t>
            </a:r>
            <a:r>
              <a:rPr lang="en-US" sz="2400" b="1" dirty="0" smtClean="0">
                <a:solidFill>
                  <a:srgbClr val="FF0066"/>
                </a:solidFill>
              </a:rPr>
              <a:t>continuous closure </a:t>
            </a:r>
            <a:r>
              <a:rPr lang="en-US" sz="2400" b="1" dirty="0" smtClean="0">
                <a:solidFill>
                  <a:srgbClr val="C00000"/>
                </a:solidFill>
              </a:rPr>
              <a:t>of the vaginal mucosa and </a:t>
            </a:r>
            <a:r>
              <a:rPr lang="en-US" sz="2400" b="1" dirty="0" err="1" smtClean="0">
                <a:solidFill>
                  <a:srgbClr val="C00000"/>
                </a:solidFill>
              </a:rPr>
              <a:t>submucosa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00066" y="-785842"/>
            <a:ext cx="15216262" cy="871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435771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After closing the vaginal incision and </a:t>
            </a:r>
            <a:r>
              <a:rPr lang="en-US" sz="2400" b="1" dirty="0" err="1" smtClean="0">
                <a:solidFill>
                  <a:srgbClr val="C00000"/>
                </a:solidFill>
              </a:rPr>
              <a:t>reapproximating</a:t>
            </a:r>
            <a:r>
              <a:rPr lang="en-US" sz="2400" b="1" dirty="0" smtClean="0">
                <a:solidFill>
                  <a:srgbClr val="C00000"/>
                </a:solidFill>
              </a:rPr>
              <a:t> the cut margins of the </a:t>
            </a:r>
            <a:r>
              <a:rPr lang="en-US" sz="2400" b="1" dirty="0" err="1" smtClean="0">
                <a:solidFill>
                  <a:srgbClr val="FF0066"/>
                </a:solidFill>
              </a:rPr>
              <a:t>hymenal</a:t>
            </a:r>
            <a:r>
              <a:rPr lang="en-US" sz="2400" b="1" dirty="0" smtClean="0">
                <a:solidFill>
                  <a:srgbClr val="FF0066"/>
                </a:solidFill>
              </a:rPr>
              <a:t> ring</a:t>
            </a:r>
            <a:r>
              <a:rPr lang="en-US" sz="2400" b="1" dirty="0" smtClean="0">
                <a:solidFill>
                  <a:srgbClr val="C00000"/>
                </a:solidFill>
              </a:rPr>
              <a:t>, the needle and suture are positioned to close the </a:t>
            </a:r>
            <a:r>
              <a:rPr lang="en-US" sz="2400" b="1" dirty="0" err="1" smtClean="0">
                <a:solidFill>
                  <a:srgbClr val="C00000"/>
                </a:solidFill>
              </a:rPr>
              <a:t>perineal</a:t>
            </a:r>
            <a:r>
              <a:rPr lang="en-US" sz="2400" b="1" dirty="0" smtClean="0">
                <a:solidFill>
                  <a:srgbClr val="C00000"/>
                </a:solidFill>
              </a:rPr>
              <a:t> incision</a:t>
            </a:r>
            <a:endParaRPr lang="fa-I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57288" y="-519114"/>
            <a:ext cx="16359302" cy="816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111189"/>
            <a:ext cx="5214942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rgbClr val="0000CC"/>
                </a:solidFill>
              </a:rPr>
              <a:t>followed by closure of the fascia and muscle of the </a:t>
            </a:r>
            <a:r>
              <a:rPr lang="en-US" sz="2800" b="1" dirty="0" err="1" smtClean="0">
                <a:solidFill>
                  <a:srgbClr val="0000CC"/>
                </a:solidFill>
              </a:rPr>
              <a:t>perineal</a:t>
            </a:r>
            <a:r>
              <a:rPr lang="en-US" sz="2800" b="1" dirty="0" smtClean="0">
                <a:solidFill>
                  <a:srgbClr val="0000CC"/>
                </a:solidFill>
              </a:rPr>
              <a:t> body with 3 or 4 </a:t>
            </a:r>
            <a:r>
              <a:rPr lang="en-US" sz="2800" b="1" dirty="0" smtClean="0">
                <a:solidFill>
                  <a:srgbClr val="0070C0"/>
                </a:solidFill>
              </a:rPr>
              <a:t>interrupted sutures </a:t>
            </a:r>
            <a:r>
              <a:rPr lang="en-US" sz="2800" b="1" dirty="0" smtClean="0">
                <a:solidFill>
                  <a:srgbClr val="0000CC"/>
                </a:solidFill>
              </a:rPr>
              <a:t>of similar suture material</a:t>
            </a:r>
            <a:r>
              <a:rPr lang="en-US" sz="3200" b="1" dirty="0" smtClean="0">
                <a:solidFill>
                  <a:srgbClr val="0000CC"/>
                </a:solidFill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42918"/>
            <a:ext cx="5500694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 </a:t>
            </a:r>
            <a:r>
              <a:rPr lang="en-US" sz="2400" b="1" dirty="0" smtClean="0">
                <a:solidFill>
                  <a:srgbClr val="FF0066"/>
                </a:solidFill>
              </a:rPr>
              <a:t>continuous closure </a:t>
            </a:r>
            <a:r>
              <a:rPr lang="en-US" sz="2400" b="1" dirty="0" smtClean="0">
                <a:solidFill>
                  <a:srgbClr val="C00000"/>
                </a:solidFill>
              </a:rPr>
              <a:t>with absorbable 2-0 or 3-0 suture is used to close the </a:t>
            </a:r>
            <a:r>
              <a:rPr lang="en-US" sz="2400" b="1" dirty="0" smtClean="0">
                <a:solidFill>
                  <a:srgbClr val="FF0066"/>
                </a:solidFill>
              </a:rPr>
              <a:t>fascia and muscles </a:t>
            </a:r>
            <a:r>
              <a:rPr lang="en-US" sz="2400" b="1" dirty="0" smtClean="0">
                <a:solidFill>
                  <a:srgbClr val="C00000"/>
                </a:solidFill>
              </a:rPr>
              <a:t>of the incised </a:t>
            </a:r>
            <a:r>
              <a:rPr lang="en-US" sz="2400" b="1" dirty="0" smtClean="0">
                <a:solidFill>
                  <a:srgbClr val="FF0066"/>
                </a:solidFill>
              </a:rPr>
              <a:t>perineum</a:t>
            </a:r>
            <a:r>
              <a:rPr lang="en-US" sz="24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Callout 5"/>
          <p:cNvSpPr/>
          <p:nvPr/>
        </p:nvSpPr>
        <p:spPr>
          <a:xfrm>
            <a:off x="500034" y="1285860"/>
            <a:ext cx="7500990" cy="3071834"/>
          </a:xfrm>
          <a:prstGeom prst="cloudCallo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966" y="1797390"/>
            <a:ext cx="7239000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FFFF00"/>
                </a:solidFill>
              </a:rPr>
              <a:t>Layered repair of a fourth-degree </a:t>
            </a:r>
            <a:r>
              <a:rPr lang="en-US" sz="3600" b="1" dirty="0" err="1" smtClean="0">
                <a:solidFill>
                  <a:srgbClr val="FFFF00"/>
                </a:solidFill>
              </a:rPr>
              <a:t>perineal</a:t>
            </a:r>
            <a:r>
              <a:rPr lang="en-US" sz="3600" b="1" dirty="0" smtClean="0">
                <a:solidFill>
                  <a:srgbClr val="FFFF00"/>
                </a:solidFill>
              </a:rPr>
              <a:t> laceration</a:t>
            </a:r>
            <a:endParaRPr lang="fa-IR" sz="320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015D0-8D75-4A43-9D93-267F28B78AC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-71462"/>
            <a:ext cx="4357686" cy="7429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Layered repair of a fourth-degree </a:t>
            </a:r>
            <a:r>
              <a:rPr lang="en-US" sz="1400" b="1" dirty="0" err="1" smtClean="0">
                <a:solidFill>
                  <a:srgbClr val="FF0000"/>
                </a:solidFill>
              </a:rPr>
              <a:t>perineal</a:t>
            </a:r>
            <a:r>
              <a:rPr lang="en-US" sz="1400" b="1" dirty="0" smtClean="0">
                <a:solidFill>
                  <a:srgbClr val="FF0000"/>
                </a:solidFill>
              </a:rPr>
              <a:t> laceration 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r>
              <a:rPr lang="en-US" sz="2000" b="1" dirty="0" smtClean="0"/>
              <a:t> </a:t>
            </a:r>
            <a:r>
              <a:rPr lang="en-US" sz="2400" b="1" dirty="0" smtClean="0"/>
              <a:t>Approximation of the </a:t>
            </a:r>
            <a:r>
              <a:rPr lang="en-US" sz="2400" b="1" dirty="0" err="1" smtClean="0"/>
              <a:t>anorectal</a:t>
            </a:r>
            <a:r>
              <a:rPr lang="en-US" sz="2400" b="1" dirty="0" smtClean="0"/>
              <a:t> mucosa and </a:t>
            </a:r>
            <a:r>
              <a:rPr lang="en-US" sz="2400" b="1" dirty="0" err="1" smtClean="0"/>
              <a:t>submucosa</a:t>
            </a:r>
            <a:r>
              <a:rPr lang="en-US" sz="2400" b="1" dirty="0" smtClean="0"/>
              <a:t> in a </a:t>
            </a:r>
            <a:r>
              <a:rPr lang="en-US" sz="2400" b="1" dirty="0" smtClean="0">
                <a:solidFill>
                  <a:srgbClr val="C00000"/>
                </a:solidFill>
              </a:rPr>
              <a:t>running or interrupted</a:t>
            </a:r>
            <a:r>
              <a:rPr lang="en-US" sz="2400" b="1" dirty="0" smtClean="0"/>
              <a:t> fashion using fine </a:t>
            </a:r>
            <a:r>
              <a:rPr lang="en-US" sz="2400" b="1" dirty="0" smtClean="0">
                <a:solidFill>
                  <a:srgbClr val="C00000"/>
                </a:solidFill>
              </a:rPr>
              <a:t>absorbable</a:t>
            </a:r>
            <a:r>
              <a:rPr lang="en-US" sz="2400" b="1" dirty="0" smtClean="0"/>
              <a:t> suture such as </a:t>
            </a:r>
            <a:r>
              <a:rPr lang="en-US" sz="2400" b="1" dirty="0" smtClean="0">
                <a:solidFill>
                  <a:srgbClr val="C00000"/>
                </a:solidFill>
              </a:rPr>
              <a:t>3-0 or 4-0 chromic or </a:t>
            </a:r>
            <a:r>
              <a:rPr lang="en-US" sz="2400" b="1" dirty="0" err="1" smtClean="0">
                <a:solidFill>
                  <a:srgbClr val="C00000"/>
                </a:solidFill>
              </a:rPr>
              <a:t>Vicryl</a:t>
            </a:r>
            <a:r>
              <a:rPr lang="en-US" sz="2400" b="1" dirty="0" smtClean="0"/>
              <a:t>.</a:t>
            </a:r>
          </a:p>
          <a:p>
            <a:r>
              <a:rPr lang="en-US" sz="2400" b="1" dirty="0" smtClean="0"/>
              <a:t> During this suturing, the superior extent of the anterior anal laceration is identified, and the sutures are placed through the </a:t>
            </a:r>
            <a:r>
              <a:rPr lang="en-US" sz="2400" b="1" dirty="0" err="1" smtClean="0"/>
              <a:t>submucosa</a:t>
            </a:r>
            <a:r>
              <a:rPr lang="en-US" sz="2400" b="1" dirty="0" smtClean="0"/>
              <a:t> of the </a:t>
            </a:r>
            <a:r>
              <a:rPr lang="en-US" sz="2400" b="1" dirty="0" err="1" smtClean="0"/>
              <a:t>anorectum</a:t>
            </a:r>
            <a:r>
              <a:rPr lang="en-US" sz="2400" b="1" dirty="0" smtClean="0"/>
              <a:t> approximately </a:t>
            </a:r>
            <a:r>
              <a:rPr lang="en-US" sz="2400" b="1" dirty="0" smtClean="0">
                <a:solidFill>
                  <a:srgbClr val="C00000"/>
                </a:solidFill>
              </a:rPr>
              <a:t>0.5 cm apart </a:t>
            </a:r>
            <a:r>
              <a:rPr lang="en-US" sz="2400" b="1" dirty="0" smtClean="0"/>
              <a:t>down to the anal verge.</a:t>
            </a:r>
            <a:endParaRPr lang="en-US" sz="2800" b="1" dirty="0" smtClean="0"/>
          </a:p>
          <a:p>
            <a:pPr>
              <a:buNone/>
            </a:pPr>
            <a:r>
              <a:rPr lang="en-US" sz="2800" b="1" dirty="0" smtClean="0"/>
              <a:t> </a:t>
            </a:r>
            <a:endParaRPr lang="fa-IR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071546"/>
            <a:ext cx="485775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286248" y="0"/>
            <a:ext cx="5857916" cy="1500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286248" y="5500702"/>
            <a:ext cx="6072230" cy="1357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857232"/>
            <a:ext cx="71438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4346" y="-142900"/>
            <a:ext cx="4857784" cy="7429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 smtClean="0">
                <a:solidFill>
                  <a:srgbClr val="FF0000"/>
                </a:solidFill>
              </a:rPr>
              <a:t>Layered repair of a fourth-degree </a:t>
            </a:r>
            <a:r>
              <a:rPr lang="en-US" sz="1900" b="1" dirty="0" err="1" smtClean="0">
                <a:solidFill>
                  <a:srgbClr val="FF0000"/>
                </a:solidFill>
              </a:rPr>
              <a:t>perineal</a:t>
            </a:r>
            <a:r>
              <a:rPr lang="en-US" sz="1900" b="1" dirty="0" smtClean="0">
                <a:solidFill>
                  <a:srgbClr val="FF0000"/>
                </a:solidFill>
              </a:rPr>
              <a:t> laceration</a:t>
            </a:r>
            <a:r>
              <a:rPr lang="en-US" sz="1900" b="1" dirty="0" smtClean="0"/>
              <a:t> </a:t>
            </a:r>
            <a:endParaRPr lang="en-US" sz="4500" b="1" dirty="0" smtClean="0"/>
          </a:p>
          <a:p>
            <a:r>
              <a:rPr lang="en-US" sz="2000" b="1" dirty="0" smtClean="0"/>
              <a:t> A second layer is placed through the </a:t>
            </a:r>
            <a:r>
              <a:rPr lang="en-US" sz="2000" b="1" dirty="0" smtClean="0">
                <a:solidFill>
                  <a:srgbClr val="C00000"/>
                </a:solidFill>
              </a:rPr>
              <a:t>rectal </a:t>
            </a:r>
            <a:r>
              <a:rPr lang="en-US" sz="2000" b="1" dirty="0" err="1" smtClean="0">
                <a:solidFill>
                  <a:srgbClr val="C00000"/>
                </a:solidFill>
              </a:rPr>
              <a:t>muscularis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/>
              <a:t>using </a:t>
            </a:r>
            <a:r>
              <a:rPr lang="en-US" sz="2000" b="1" dirty="0" smtClean="0">
                <a:solidFill>
                  <a:srgbClr val="C00000"/>
                </a:solidFill>
              </a:rPr>
              <a:t>3-0 </a:t>
            </a:r>
            <a:r>
              <a:rPr lang="en-US" sz="2000" b="1" dirty="0" err="1" smtClean="0">
                <a:solidFill>
                  <a:srgbClr val="C00000"/>
                </a:solidFill>
              </a:rPr>
              <a:t>Vicryl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/>
              <a:t>suture in a </a:t>
            </a:r>
            <a:r>
              <a:rPr lang="en-US" sz="2000" b="1" dirty="0" smtClean="0">
                <a:solidFill>
                  <a:srgbClr val="C00000"/>
                </a:solidFill>
              </a:rPr>
              <a:t>running or interrupted </a:t>
            </a:r>
            <a:r>
              <a:rPr lang="en-US" sz="2000" b="1" dirty="0" smtClean="0"/>
              <a:t>fashion.</a:t>
            </a:r>
          </a:p>
          <a:p>
            <a:r>
              <a:rPr lang="en-US" sz="2000" b="1" dirty="0" smtClean="0"/>
              <a:t> This "reinforcing layer" should incorporate the torn ends of the </a:t>
            </a:r>
            <a:r>
              <a:rPr lang="en-US" sz="2000" b="1" dirty="0" smtClean="0">
                <a:solidFill>
                  <a:srgbClr val="FF0000"/>
                </a:solidFill>
              </a:rPr>
              <a:t>internal anal sphincter</a:t>
            </a:r>
            <a:r>
              <a:rPr lang="en-US" sz="2000" b="1" dirty="0" smtClean="0"/>
              <a:t>, which is identified as the thickening of the circular smooth muscle layer at the distal 2 to 3 cm of the anal canal .</a:t>
            </a:r>
          </a:p>
          <a:p>
            <a:r>
              <a:rPr lang="en-US" sz="2000" b="1" dirty="0" smtClean="0"/>
              <a:t> In many cases, the internal sphincter retracts laterally and must be sought and retrieved for repair</a:t>
            </a:r>
            <a:r>
              <a:rPr lang="en-US" sz="2400" b="1" dirty="0" smtClean="0"/>
              <a:t>. </a:t>
            </a:r>
            <a:endParaRPr lang="fa-IR" sz="1500" dirty="0"/>
          </a:p>
        </p:txBody>
      </p:sp>
      <p:sp>
        <p:nvSpPr>
          <p:cNvPr id="5" name="Rectangle 4"/>
          <p:cNvSpPr/>
          <p:nvPr/>
        </p:nvSpPr>
        <p:spPr>
          <a:xfrm>
            <a:off x="4500562" y="0"/>
            <a:ext cx="5786478" cy="1500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500562" y="5214950"/>
            <a:ext cx="6072230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2908" y="0"/>
            <a:ext cx="8143932" cy="742952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3800" b="1" dirty="0" smtClean="0">
                <a:solidFill>
                  <a:srgbClr val="FF0000"/>
                </a:solidFill>
              </a:rPr>
              <a:t>Layered repair of a fourth-degree </a:t>
            </a:r>
            <a:r>
              <a:rPr lang="en-US" sz="3800" b="1" dirty="0" err="1" smtClean="0">
                <a:solidFill>
                  <a:srgbClr val="FF0000"/>
                </a:solidFill>
              </a:rPr>
              <a:t>perineal</a:t>
            </a:r>
            <a:r>
              <a:rPr lang="en-US" sz="3800" b="1" dirty="0" smtClean="0">
                <a:solidFill>
                  <a:srgbClr val="FF0000"/>
                </a:solidFill>
              </a:rPr>
              <a:t> laceration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en-US" sz="4100" b="1" dirty="0" smtClean="0"/>
              <a:t> </a:t>
            </a:r>
            <a:r>
              <a:rPr lang="en-US" sz="3200" b="1" dirty="0" smtClean="0"/>
              <a:t>In traditional </a:t>
            </a:r>
            <a:r>
              <a:rPr lang="en-US" sz="3200" b="1" dirty="0" smtClean="0">
                <a:solidFill>
                  <a:srgbClr val="0000CC"/>
                </a:solidFill>
              </a:rPr>
              <a:t>end-to-end approximation of the EAS</a:t>
            </a:r>
            <a:r>
              <a:rPr lang="en-US" sz="3200" b="1" dirty="0" smtClean="0"/>
              <a:t>: disrupted ends of the striated external anal sphincter muscle and capsule are identified and </a:t>
            </a:r>
            <a:r>
              <a:rPr lang="en-US" sz="3200" b="1" dirty="0" smtClean="0">
                <a:solidFill>
                  <a:srgbClr val="FF0066"/>
                </a:solidFill>
              </a:rPr>
              <a:t>grasped</a:t>
            </a:r>
            <a:r>
              <a:rPr lang="en-US" sz="3200" b="1" dirty="0" smtClean="0"/>
              <a:t> with Allis clamps.</a:t>
            </a:r>
          </a:p>
          <a:p>
            <a:pPr>
              <a:lnSpc>
                <a:spcPct val="170000"/>
              </a:lnSpc>
              <a:buNone/>
            </a:pPr>
            <a:r>
              <a:rPr lang="en-US" sz="3200" b="1" dirty="0" smtClean="0"/>
              <a:t> a suture is placed through the EAS muscle, and 4 to 6 simple interrupted 2-0 or 3-0 </a:t>
            </a:r>
            <a:r>
              <a:rPr lang="en-US" sz="3200" b="1" dirty="0" err="1" smtClean="0"/>
              <a:t>Vicryl</a:t>
            </a:r>
            <a:r>
              <a:rPr lang="en-US" sz="3200" b="1" dirty="0" smtClean="0"/>
              <a:t> sutures are placed at the 3, 6, 9, and 12 o'clock positions through EAS muscle's connective tissue capsule.</a:t>
            </a:r>
          </a:p>
          <a:p>
            <a:pPr>
              <a:lnSpc>
                <a:spcPct val="170000"/>
              </a:lnSpc>
              <a:buNone/>
            </a:pPr>
            <a:r>
              <a:rPr lang="en-US" sz="3200" b="1" dirty="0" smtClean="0"/>
              <a:t> sutures through the inferior and posterior portions of the sphincter should be placed first and tied last to aid this part of the repair..</a:t>
            </a:r>
            <a:endParaRPr lang="en-US" sz="3800" b="1" dirty="0" smtClean="0"/>
          </a:p>
          <a:p>
            <a:endParaRPr lang="fa-IR" sz="29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3768" y="1556792"/>
            <a:ext cx="5900532" cy="2868168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/>
            </a:r>
            <a:br>
              <a:rPr lang="en-US" sz="6000" dirty="0" smtClean="0">
                <a:solidFill>
                  <a:srgbClr val="C00000"/>
                </a:solidFill>
              </a:rPr>
            </a:br>
            <a:r>
              <a:rPr lang="en-US" sz="4800" dirty="0" smtClean="0">
                <a:solidFill>
                  <a:srgbClr val="FFFF00"/>
                </a:solidFill>
              </a:rPr>
              <a:t>Lacerations of the Birth Canal</a:t>
            </a:r>
            <a:br>
              <a:rPr lang="en-US" sz="4800" dirty="0" smtClean="0">
                <a:solidFill>
                  <a:srgbClr val="FFFF00"/>
                </a:solidFill>
              </a:rPr>
            </a:br>
            <a:r>
              <a:rPr lang="en-US" sz="5400" dirty="0" smtClean="0">
                <a:solidFill>
                  <a:srgbClr val="FFFF00"/>
                </a:solidFill>
              </a:rPr>
              <a:t/>
            </a:r>
            <a:br>
              <a:rPr lang="en-US" sz="5400" dirty="0" smtClean="0">
                <a:solidFill>
                  <a:srgbClr val="FFFF00"/>
                </a:solidFill>
              </a:rPr>
            </a:b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7622" y="3212976"/>
            <a:ext cx="5114778" cy="110124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/>
              <a:t>Dr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Shamsi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Abbasalizadeh</a:t>
            </a:r>
            <a:endParaRPr lang="en-US" sz="2800" b="1" dirty="0" smtClean="0"/>
          </a:p>
          <a:p>
            <a:pPr algn="ctr"/>
            <a:r>
              <a:rPr lang="en-US" sz="2800" b="1" dirty="0" err="1" smtClean="0"/>
              <a:t>Perinatologist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015D0-8D75-4A43-9D93-267F28B78AC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1500222"/>
            <a:ext cx="12715964" cy="10358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76" y="1428736"/>
            <a:ext cx="400049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C</a:t>
            </a:r>
            <a:r>
              <a:rPr lang="en-US" sz="2400" b="1" dirty="0" smtClean="0">
                <a:solidFill>
                  <a:srgbClr val="0000CC"/>
                </a:solidFill>
              </a:rPr>
              <a:t>. Suture through the posterior wall of the external anal sphincter (EAS) capsule.</a:t>
            </a:r>
            <a:endParaRPr lang="fa-IR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500197" y="-1214470"/>
            <a:ext cx="15001947" cy="98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2844" y="1857364"/>
            <a:ext cx="421484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D</a:t>
            </a:r>
            <a:r>
              <a:rPr lang="en-US" sz="2800" b="1" dirty="0" smtClean="0">
                <a:solidFill>
                  <a:srgbClr val="0000CC"/>
                </a:solidFill>
              </a:rPr>
              <a:t>. Sutures through the EAS (</a:t>
            </a:r>
            <a:r>
              <a:rPr lang="en-US" sz="2800" b="1" i="1" dirty="0" smtClean="0">
                <a:solidFill>
                  <a:srgbClr val="0000CC"/>
                </a:solidFill>
              </a:rPr>
              <a:t>blue suture</a:t>
            </a:r>
            <a:r>
              <a:rPr lang="en-US" sz="2800" b="1" dirty="0" smtClean="0">
                <a:solidFill>
                  <a:srgbClr val="0000CC"/>
                </a:solidFill>
              </a:rPr>
              <a:t>) and inferior capsule wall. </a:t>
            </a:r>
            <a:endParaRPr lang="fa-IR" sz="2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42941" y="-1857412"/>
            <a:ext cx="13430311" cy="10358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76" y="642918"/>
            <a:ext cx="4786314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00CC"/>
                </a:solidFill>
              </a:rPr>
              <a:t>E</a:t>
            </a:r>
            <a:r>
              <a:rPr lang="en-US" sz="2800" b="1" dirty="0" err="1" smtClean="0">
                <a:solidFill>
                  <a:srgbClr val="0000CC"/>
                </a:solidFill>
              </a:rPr>
              <a:t>.Sutures</a:t>
            </a:r>
            <a:r>
              <a:rPr lang="en-US" sz="2800" b="1" dirty="0" smtClean="0">
                <a:solidFill>
                  <a:srgbClr val="0000CC"/>
                </a:solidFill>
              </a:rPr>
              <a:t> to </a:t>
            </a:r>
            <a:r>
              <a:rPr lang="en-US" sz="2800" b="1" dirty="0" err="1" smtClean="0">
                <a:solidFill>
                  <a:srgbClr val="0000CC"/>
                </a:solidFill>
              </a:rPr>
              <a:t>reapproximate</a:t>
            </a:r>
            <a:r>
              <a:rPr lang="en-US" sz="2800" b="1" dirty="0" smtClean="0">
                <a:solidFill>
                  <a:srgbClr val="0000CC"/>
                </a:solidFill>
              </a:rPr>
              <a:t> the anterior and superior walls of the EAS capsule. The remainder of the repair is similar to that described for a midline episiotomy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857420" y="-2143164"/>
            <a:ext cx="12573088" cy="1028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071734" y="-1571660"/>
            <a:ext cx="12573087" cy="873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5728"/>
            <a:ext cx="8143900" cy="6400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Postoperative care </a:t>
            </a:r>
          </a:p>
          <a:p>
            <a:pPr>
              <a:buNone/>
            </a:pP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If the rectal mucosa is involved, a </a:t>
            </a:r>
            <a:r>
              <a:rPr lang="en-US" sz="3200" b="1" dirty="0" smtClean="0">
                <a:solidFill>
                  <a:srgbClr val="0000CC"/>
                </a:solidFill>
                <a:latin typeface="Aharoni" pitchFamily="2" charset="-79"/>
                <a:cs typeface="Aharoni" pitchFamily="2" charset="-79"/>
              </a:rPr>
              <a:t>low-residue diet </a:t>
            </a: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should be used for several days and advanced to a regular diet.</a:t>
            </a:r>
          </a:p>
          <a:p>
            <a:pPr>
              <a:buNone/>
            </a:pP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 </a:t>
            </a:r>
          </a:p>
          <a:p>
            <a:r>
              <a:rPr lang="en-US" sz="3200" b="1" dirty="0" smtClean="0">
                <a:solidFill>
                  <a:srgbClr val="0000CC"/>
                </a:solidFill>
                <a:latin typeface="Aharoni" pitchFamily="2" charset="-79"/>
                <a:cs typeface="Aharoni" pitchFamily="2" charset="-79"/>
              </a:rPr>
              <a:t>Stool softeners </a:t>
            </a: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may prove useful, but diarrhea should be avoided because of the increased likelihood of infection. </a:t>
            </a:r>
          </a:p>
          <a:p>
            <a:endParaRPr lang="en-US" sz="3200" b="1" dirty="0" smtClean="0">
              <a:latin typeface="Aharoni" pitchFamily="2" charset="-79"/>
              <a:cs typeface="Aharoni" pitchFamily="2" charset="-79"/>
            </a:endParaRPr>
          </a:p>
          <a:p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should also include </a:t>
            </a:r>
            <a:r>
              <a:rPr lang="en-US" sz="3200" b="1" dirty="0" err="1" smtClean="0">
                <a:solidFill>
                  <a:srgbClr val="0000CC"/>
                </a:solidFill>
                <a:latin typeface="Aharoni" pitchFamily="2" charset="-79"/>
                <a:cs typeface="Aharoni" pitchFamily="2" charset="-79"/>
              </a:rPr>
              <a:t>sitz</a:t>
            </a:r>
            <a:r>
              <a:rPr lang="en-US" sz="3200" b="1" dirty="0" smtClean="0">
                <a:solidFill>
                  <a:srgbClr val="0000CC"/>
                </a:solidFill>
                <a:latin typeface="Aharoni" pitchFamily="2" charset="-79"/>
                <a:cs typeface="Aharoni" pitchFamily="2" charset="-79"/>
              </a:rPr>
              <a:t> baths </a:t>
            </a:r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and a heat lamp.</a:t>
            </a:r>
          </a:p>
          <a:p>
            <a:endParaRPr lang="fa-IR" sz="2400" dirty="0">
              <a:latin typeface="Aharoni" pitchFamily="2" charset="-79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96" y="-357214"/>
            <a:ext cx="72390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Vaginal Lacerations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1470" y="742968"/>
            <a:ext cx="8358214" cy="5257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Isolated lacerations involving the middle or upper third of the vagina, but unassociated with lacerations of the perineum or cervix, are less common.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 These are usually longitudinal and frequently result from injuries during a </a:t>
            </a:r>
            <a:r>
              <a:rPr lang="en-US" sz="2000" b="1" dirty="0" smtClean="0">
                <a:solidFill>
                  <a:srgbClr val="FF0000"/>
                </a:solidFill>
              </a:rPr>
              <a:t>forceps or vacuum </a:t>
            </a:r>
            <a:r>
              <a:rPr lang="en-US" sz="2000" b="1" dirty="0" smtClean="0"/>
              <a:t>delivery. </a:t>
            </a:r>
          </a:p>
          <a:p>
            <a:r>
              <a:rPr lang="en-US" sz="2000" b="1" dirty="0" smtClean="0"/>
              <a:t> they may develop with </a:t>
            </a:r>
            <a:r>
              <a:rPr lang="en-US" sz="2000" b="1" dirty="0" smtClean="0">
                <a:solidFill>
                  <a:srgbClr val="FF0000"/>
                </a:solidFill>
              </a:rPr>
              <a:t>spontaneous delivery</a:t>
            </a:r>
            <a:r>
              <a:rPr lang="en-US" sz="2000" b="1" dirty="0" smtClean="0"/>
              <a:t>. 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Such lacerations frequently extend deep into the underlying tissues and may give rise to </a:t>
            </a:r>
            <a:r>
              <a:rPr lang="en-US" sz="2000" b="1" dirty="0" smtClean="0">
                <a:solidFill>
                  <a:srgbClr val="FF0000"/>
                </a:solidFill>
              </a:rPr>
              <a:t>significant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hemorrhage</a:t>
            </a:r>
            <a:r>
              <a:rPr lang="en-US" sz="2000" b="1" dirty="0" smtClean="0"/>
              <a:t>, which usually is controlled by appropriate suturing. 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They may be </a:t>
            </a:r>
            <a:r>
              <a:rPr lang="en-US" sz="2000" b="1" dirty="0" smtClean="0">
                <a:solidFill>
                  <a:srgbClr val="FF0000"/>
                </a:solidFill>
              </a:rPr>
              <a:t>missed</a:t>
            </a:r>
            <a:r>
              <a:rPr lang="en-US" sz="2000" b="1" dirty="0" smtClean="0"/>
              <a:t> unless thorough inspection of the upper vagina is performed. </a:t>
            </a:r>
          </a:p>
          <a:p>
            <a:endParaRPr lang="en-US" sz="2000" b="1" dirty="0" smtClean="0"/>
          </a:p>
          <a:p>
            <a:r>
              <a:rPr lang="en-US" sz="2000" b="1" i="1" dirty="0" smtClean="0">
                <a:solidFill>
                  <a:srgbClr val="FF0000"/>
                </a:solidFill>
              </a:rPr>
              <a:t>Bleeding while the uterus is  contracted </a:t>
            </a:r>
            <a:r>
              <a:rPr lang="en-US" sz="2000" b="1" i="1" dirty="0" smtClean="0"/>
              <a:t>is strong evidence of genital tract laceration, retained placental fragments, or both.</a:t>
            </a:r>
            <a:endParaRPr lang="en-US" sz="2000" b="1" dirty="0" smtClean="0"/>
          </a:p>
          <a:p>
            <a:endParaRPr lang="fa-IR" sz="14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7239000" cy="11430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rgbClr val="C00000"/>
                </a:solidFill>
              </a:rPr>
              <a:t>Vaginal Lacerations</a:t>
            </a:r>
            <a:endParaRPr lang="fa-IR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1470" y="1357298"/>
            <a:ext cx="8501122" cy="50292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Lacerations of the </a:t>
            </a:r>
            <a:r>
              <a:rPr lang="en-US" sz="2800" b="1" dirty="0" smtClean="0">
                <a:solidFill>
                  <a:srgbClr val="FF3399"/>
                </a:solidFill>
              </a:rPr>
              <a:t>anterior vaginal </a:t>
            </a:r>
            <a:r>
              <a:rPr lang="en-US" sz="2800" b="1" dirty="0" smtClean="0"/>
              <a:t>wall in close proximity to the </a:t>
            </a:r>
            <a:r>
              <a:rPr lang="en-US" sz="2800" b="1" dirty="0" smtClean="0">
                <a:solidFill>
                  <a:srgbClr val="FF3399"/>
                </a:solidFill>
              </a:rPr>
              <a:t>urethra</a:t>
            </a:r>
            <a:r>
              <a:rPr lang="en-US" sz="2800" b="1" dirty="0" smtClean="0"/>
              <a:t> are relatively common.</a:t>
            </a:r>
          </a:p>
          <a:p>
            <a:r>
              <a:rPr lang="en-US" sz="2800" b="1" dirty="0" smtClean="0"/>
              <a:t> They are often </a:t>
            </a:r>
            <a:r>
              <a:rPr lang="en-US" sz="2800" b="1" dirty="0" smtClean="0">
                <a:solidFill>
                  <a:srgbClr val="FF0000"/>
                </a:solidFill>
              </a:rPr>
              <a:t>superficial</a:t>
            </a:r>
            <a:r>
              <a:rPr lang="en-US" sz="2800" b="1" dirty="0" smtClean="0"/>
              <a:t> with little to no bleeding, </a:t>
            </a:r>
          </a:p>
          <a:p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rgbClr val="FF3399"/>
                </a:solidFill>
              </a:rPr>
              <a:t>repair</a:t>
            </a:r>
            <a:r>
              <a:rPr lang="en-US" sz="2800" b="1" dirty="0" smtClean="0"/>
              <a:t> is usually </a:t>
            </a:r>
            <a:r>
              <a:rPr lang="en-US" sz="2800" b="1" dirty="0" smtClean="0">
                <a:solidFill>
                  <a:srgbClr val="FF3399"/>
                </a:solidFill>
              </a:rPr>
              <a:t>not indicated</a:t>
            </a:r>
            <a:r>
              <a:rPr lang="en-US" sz="2800" b="1" dirty="0" smtClean="0"/>
              <a:t>. If such lacerations are </a:t>
            </a:r>
            <a:r>
              <a:rPr lang="en-US" sz="2800" b="1" dirty="0" smtClean="0">
                <a:solidFill>
                  <a:srgbClr val="FF0000"/>
                </a:solidFill>
              </a:rPr>
              <a:t>large</a:t>
            </a:r>
            <a:r>
              <a:rPr lang="en-US" sz="2800" b="1" dirty="0" smtClean="0"/>
              <a:t> enough to require extensive repair, difficulty in voiding can be anticipated, and an </a:t>
            </a:r>
            <a:r>
              <a:rPr lang="en-US" sz="2800" b="1" dirty="0" smtClean="0">
                <a:solidFill>
                  <a:srgbClr val="FF0000"/>
                </a:solidFill>
              </a:rPr>
              <a:t>indwelling catheter </a:t>
            </a:r>
            <a:r>
              <a:rPr lang="en-US" sz="2800" b="1" dirty="0" smtClean="0"/>
              <a:t>is placed.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7267604" cy="82012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Injuries to </a:t>
            </a:r>
            <a:r>
              <a:rPr lang="en-US" sz="3200" b="1" dirty="0" err="1" smtClean="0">
                <a:solidFill>
                  <a:srgbClr val="FF0000"/>
                </a:solidFill>
              </a:rPr>
              <a:t>Levator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Ani</a:t>
            </a:r>
            <a:r>
              <a:rPr lang="en-US" sz="3200" b="1" dirty="0" smtClean="0">
                <a:solidFill>
                  <a:srgbClr val="FF0000"/>
                </a:solidFill>
              </a:rPr>
              <a:t> Muscles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4846320"/>
          </a:xfrm>
        </p:spPr>
        <p:txBody>
          <a:bodyPr>
            <a:normAutofit/>
          </a:bodyPr>
          <a:lstStyle/>
          <a:p>
            <a:r>
              <a:rPr lang="en-US" b="1" dirty="0" smtClean="0"/>
              <a:t>These result from </a:t>
            </a:r>
            <a:r>
              <a:rPr lang="en-US" b="1" dirty="0" err="1" smtClean="0">
                <a:solidFill>
                  <a:srgbClr val="FF3399"/>
                </a:solidFill>
              </a:rPr>
              <a:t>overdistension</a:t>
            </a:r>
            <a:r>
              <a:rPr lang="en-US" b="1" dirty="0" smtClean="0">
                <a:solidFill>
                  <a:srgbClr val="FF3399"/>
                </a:solidFill>
              </a:rPr>
              <a:t> of the birth canal</a:t>
            </a:r>
            <a:r>
              <a:rPr lang="en-US" b="1" dirty="0" smtClean="0"/>
              <a:t> , Muscle fibers are separate, and diminution in their tonicity may be sufficient to interfere with pelvic diaphragm function. In such cases</a:t>
            </a:r>
            <a:r>
              <a:rPr lang="en-US" b="1" dirty="0" smtClean="0">
                <a:solidFill>
                  <a:srgbClr val="FF3399"/>
                </a:solidFill>
              </a:rPr>
              <a:t>, pelvic relaxation </a:t>
            </a:r>
            <a:r>
              <a:rPr lang="en-US" b="1" dirty="0" smtClean="0"/>
              <a:t>may develop.  </a:t>
            </a:r>
          </a:p>
          <a:p>
            <a:endParaRPr lang="en-US" b="1" dirty="0" smtClean="0"/>
          </a:p>
          <a:p>
            <a:r>
              <a:rPr lang="en-US" b="1" dirty="0" smtClean="0"/>
              <a:t>If the injuries involve the </a:t>
            </a:r>
            <a:r>
              <a:rPr lang="en-US" b="1" dirty="0" err="1" smtClean="0">
                <a:solidFill>
                  <a:srgbClr val="C00000"/>
                </a:solidFill>
              </a:rPr>
              <a:t>pubococcygeus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/>
              <a:t>muscle, </a:t>
            </a:r>
            <a:r>
              <a:rPr lang="en-US" b="1" dirty="0" smtClean="0">
                <a:solidFill>
                  <a:srgbClr val="C00000"/>
                </a:solidFill>
              </a:rPr>
              <a:t>urinary incontinence </a:t>
            </a:r>
            <a:r>
              <a:rPr lang="en-US" b="1" dirty="0" smtClean="0"/>
              <a:t>also may result</a:t>
            </a:r>
            <a:endParaRPr lang="fa-IR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Injuries to the Cervix</a:t>
            </a:r>
            <a:br>
              <a:rPr lang="en-US" sz="3200" dirty="0" smtClean="0">
                <a:solidFill>
                  <a:srgbClr val="FF0000"/>
                </a:solidFill>
              </a:rPr>
            </a:br>
            <a:endParaRPr lang="fa-IR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8143900" cy="557214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The cervix is lacerated in </a:t>
            </a:r>
            <a:r>
              <a:rPr lang="en-US" b="1" dirty="0" smtClean="0">
                <a:solidFill>
                  <a:srgbClr val="C00000"/>
                </a:solidFill>
              </a:rPr>
              <a:t>more than half </a:t>
            </a:r>
            <a:r>
              <a:rPr lang="en-US" b="1" dirty="0" smtClean="0"/>
              <a:t>of all vaginal deliveries </a:t>
            </a:r>
          </a:p>
          <a:p>
            <a:r>
              <a:rPr lang="en-US" b="1" dirty="0" smtClean="0"/>
              <a:t>Most of these are </a:t>
            </a:r>
            <a:r>
              <a:rPr lang="en-US" b="1" dirty="0" smtClean="0">
                <a:solidFill>
                  <a:srgbClr val="C00000"/>
                </a:solidFill>
              </a:rPr>
              <a:t>less</a:t>
            </a:r>
            <a:r>
              <a:rPr lang="en-US" b="1" dirty="0" smtClean="0"/>
              <a:t> than </a:t>
            </a:r>
            <a:r>
              <a:rPr lang="en-US" b="1" dirty="0" smtClean="0">
                <a:solidFill>
                  <a:srgbClr val="C00000"/>
                </a:solidFill>
              </a:rPr>
              <a:t>0.5 cm</a:t>
            </a:r>
          </a:p>
          <a:p>
            <a:r>
              <a:rPr lang="en-US" b="1" dirty="0" smtClean="0"/>
              <a:t>deep cervical tears may </a:t>
            </a:r>
            <a:r>
              <a:rPr lang="en-US" b="1" dirty="0" smtClean="0">
                <a:solidFill>
                  <a:srgbClr val="FF0066"/>
                </a:solidFill>
              </a:rPr>
              <a:t>extend </a:t>
            </a:r>
            <a:r>
              <a:rPr lang="en-US" b="1" dirty="0" smtClean="0"/>
              <a:t>to the upper third of the </a:t>
            </a:r>
            <a:r>
              <a:rPr lang="en-US" b="1" dirty="0" smtClean="0">
                <a:solidFill>
                  <a:srgbClr val="FF3399"/>
                </a:solidFill>
              </a:rPr>
              <a:t>vagina.</a:t>
            </a:r>
          </a:p>
          <a:p>
            <a:endParaRPr lang="en-US" b="1" dirty="0" smtClean="0">
              <a:solidFill>
                <a:srgbClr val="FF3399"/>
              </a:solidFill>
            </a:endParaRPr>
          </a:p>
          <a:p>
            <a:r>
              <a:rPr lang="en-US" b="1" dirty="0" smtClean="0"/>
              <a:t>  the cervix may be entirely or partially </a:t>
            </a:r>
            <a:r>
              <a:rPr lang="en-US" b="1" dirty="0" smtClean="0">
                <a:solidFill>
                  <a:srgbClr val="FF0000"/>
                </a:solidFill>
              </a:rPr>
              <a:t>avulsed</a:t>
            </a:r>
            <a:r>
              <a:rPr lang="en-US" b="1" dirty="0" smtClean="0"/>
              <a:t> from the vagina. These injuries sometimes follow difficult </a:t>
            </a:r>
            <a:r>
              <a:rPr lang="en-US" b="1" dirty="0" smtClean="0">
                <a:solidFill>
                  <a:srgbClr val="FF0000"/>
                </a:solidFill>
              </a:rPr>
              <a:t>forceps</a:t>
            </a:r>
            <a:r>
              <a:rPr lang="en-US" b="1" dirty="0" smtClean="0"/>
              <a:t> rotations or deliveries performed through an incompletely dilated cervix with the forceps blades applied over the cervix. </a:t>
            </a:r>
          </a:p>
          <a:p>
            <a:endParaRPr lang="en-US" b="1" dirty="0" smtClean="0"/>
          </a:p>
          <a:p>
            <a:r>
              <a:rPr lang="en-US" b="1" dirty="0" smtClean="0"/>
              <a:t>cervical tears may involve the lower </a:t>
            </a:r>
            <a:r>
              <a:rPr lang="en-US" b="1" dirty="0" smtClean="0">
                <a:solidFill>
                  <a:srgbClr val="FF3399"/>
                </a:solidFill>
              </a:rPr>
              <a:t>uterine segment </a:t>
            </a:r>
            <a:r>
              <a:rPr lang="en-US" b="1" dirty="0" smtClean="0"/>
              <a:t>and </a:t>
            </a:r>
            <a:r>
              <a:rPr lang="en-US" b="1" dirty="0" smtClean="0">
                <a:solidFill>
                  <a:srgbClr val="FF3399"/>
                </a:solidFill>
              </a:rPr>
              <a:t>uterine artery </a:t>
            </a:r>
            <a:r>
              <a:rPr lang="en-US" b="1" dirty="0" smtClean="0"/>
              <a:t>and its major branches, and even extend through the </a:t>
            </a:r>
            <a:r>
              <a:rPr lang="en-US" b="1" dirty="0" smtClean="0">
                <a:solidFill>
                  <a:srgbClr val="FF3399"/>
                </a:solidFill>
              </a:rPr>
              <a:t>peritoneum</a:t>
            </a:r>
            <a:r>
              <a:rPr lang="en-US" b="1" dirty="0" smtClean="0"/>
              <a:t>. </a:t>
            </a:r>
            <a:endParaRPr lang="fa-IR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Laceration Risks and Morbidity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043890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sz="2800" b="1" dirty="0" smtClean="0">
                <a:solidFill>
                  <a:srgbClr val="0000CC"/>
                </a:solidFill>
              </a:rPr>
              <a:t>any vaginal delivery</a:t>
            </a:r>
          </a:p>
          <a:p>
            <a:r>
              <a:rPr lang="en-US" sz="2800" b="1" dirty="0" smtClean="0">
                <a:solidFill>
                  <a:srgbClr val="0000CC"/>
                </a:solidFill>
              </a:rPr>
              <a:t> fetal </a:t>
            </a:r>
            <a:r>
              <a:rPr lang="en-US" sz="2800" b="1" dirty="0" err="1" smtClean="0">
                <a:solidFill>
                  <a:srgbClr val="0000CC"/>
                </a:solidFill>
              </a:rPr>
              <a:t>malpresentation</a:t>
            </a:r>
            <a:endParaRPr lang="en-US" sz="2800" b="1" dirty="0" smtClean="0">
              <a:solidFill>
                <a:srgbClr val="0000CC"/>
              </a:solidFill>
            </a:endParaRPr>
          </a:p>
          <a:p>
            <a:r>
              <a:rPr lang="en-US" sz="2800" b="1" dirty="0" smtClean="0">
                <a:solidFill>
                  <a:srgbClr val="0000CC"/>
                </a:solidFill>
              </a:rPr>
              <a:t>Fetal </a:t>
            </a:r>
            <a:r>
              <a:rPr lang="en-US" sz="2800" b="1" dirty="0" err="1" smtClean="0">
                <a:solidFill>
                  <a:srgbClr val="0000CC"/>
                </a:solidFill>
              </a:rPr>
              <a:t>macrosomia</a:t>
            </a:r>
            <a:endParaRPr lang="en-US" sz="2800" b="1" dirty="0" smtClean="0">
              <a:solidFill>
                <a:srgbClr val="0000CC"/>
              </a:solidFill>
            </a:endParaRPr>
          </a:p>
          <a:p>
            <a:r>
              <a:rPr lang="en-US" sz="2800" b="1" dirty="0" err="1" smtClean="0">
                <a:solidFill>
                  <a:srgbClr val="0000CC"/>
                </a:solidFill>
              </a:rPr>
              <a:t>Precipitious</a:t>
            </a:r>
            <a:r>
              <a:rPr lang="en-US" sz="2800" b="1" dirty="0" smtClean="0">
                <a:solidFill>
                  <a:srgbClr val="0000CC"/>
                </a:solidFill>
              </a:rPr>
              <a:t> delivery</a:t>
            </a:r>
          </a:p>
          <a:p>
            <a:r>
              <a:rPr lang="en-US" sz="2800" b="1" dirty="0" smtClean="0">
                <a:solidFill>
                  <a:srgbClr val="0000CC"/>
                </a:solidFill>
              </a:rPr>
              <a:t>Prior </a:t>
            </a:r>
            <a:r>
              <a:rPr lang="en-US" sz="2800" b="1" dirty="0" err="1" smtClean="0">
                <a:solidFill>
                  <a:srgbClr val="0000CC"/>
                </a:solidFill>
              </a:rPr>
              <a:t>cerclage</a:t>
            </a:r>
            <a:r>
              <a:rPr lang="en-US" sz="2800" b="1" dirty="0" smtClean="0">
                <a:solidFill>
                  <a:srgbClr val="0000CC"/>
                </a:solidFill>
              </a:rPr>
              <a:t> placement</a:t>
            </a:r>
          </a:p>
          <a:p>
            <a:r>
              <a:rPr lang="en-US" sz="2800" b="1" dirty="0" err="1" smtClean="0">
                <a:solidFill>
                  <a:srgbClr val="0000CC"/>
                </a:solidFill>
              </a:rPr>
              <a:t>Duherssen</a:t>
            </a:r>
            <a:r>
              <a:rPr lang="en-US" sz="2800" b="1" dirty="0" smtClean="0">
                <a:solidFill>
                  <a:srgbClr val="0000CC"/>
                </a:solidFill>
              </a:rPr>
              <a:t> incision</a:t>
            </a:r>
          </a:p>
          <a:p>
            <a:r>
              <a:rPr lang="en-US" sz="2800" b="1" dirty="0" smtClean="0">
                <a:solidFill>
                  <a:srgbClr val="0000CC"/>
                </a:solidFill>
              </a:rPr>
              <a:t>Shoulder </a:t>
            </a:r>
            <a:r>
              <a:rPr lang="en-US" sz="2800" b="1" dirty="0" err="1" smtClean="0">
                <a:solidFill>
                  <a:srgbClr val="0000CC"/>
                </a:solidFill>
              </a:rPr>
              <a:t>dystocia</a:t>
            </a:r>
            <a:endParaRPr lang="en-US" sz="2800" b="1" dirty="0" smtClean="0">
              <a:solidFill>
                <a:srgbClr val="0000CC"/>
              </a:solidFill>
            </a:endParaRPr>
          </a:p>
          <a:p>
            <a:r>
              <a:rPr lang="en-US" sz="2800" b="1" dirty="0" smtClean="0">
                <a:solidFill>
                  <a:srgbClr val="0000CC"/>
                </a:solidFill>
              </a:rPr>
              <a:t> second-stage arrest of labor</a:t>
            </a:r>
          </a:p>
          <a:p>
            <a:r>
              <a:rPr lang="en-US" sz="2800" b="1" dirty="0" smtClean="0">
                <a:solidFill>
                  <a:srgbClr val="0000CC"/>
                </a:solidFill>
              </a:rPr>
              <a:t> persistent </a:t>
            </a:r>
            <a:r>
              <a:rPr lang="en-US" sz="2800" b="1" dirty="0" err="1" smtClean="0">
                <a:solidFill>
                  <a:srgbClr val="0000CC"/>
                </a:solidFill>
              </a:rPr>
              <a:t>occiput</a:t>
            </a:r>
            <a:r>
              <a:rPr lang="en-US" sz="2800" b="1" dirty="0" smtClean="0">
                <a:solidFill>
                  <a:srgbClr val="0000CC"/>
                </a:solidFill>
              </a:rPr>
              <a:t> posterior position, </a:t>
            </a:r>
          </a:p>
          <a:p>
            <a:r>
              <a:rPr lang="en-US" sz="2800" b="1" dirty="0" smtClean="0">
                <a:solidFill>
                  <a:srgbClr val="0000CC"/>
                </a:solidFill>
              </a:rPr>
              <a:t>and Asian race.</a:t>
            </a:r>
          </a:p>
          <a:p>
            <a:pPr>
              <a:buNone/>
            </a:pPr>
            <a:r>
              <a:rPr lang="en-US" sz="2800" b="1" dirty="0" smtClean="0"/>
              <a:t> </a:t>
            </a:r>
          </a:p>
          <a:p>
            <a:endParaRPr lang="fa-IR" sz="28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-214338"/>
            <a:ext cx="7239000" cy="11430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Injuries to the Cervix</a:t>
            </a:r>
            <a:br>
              <a:rPr lang="en-US" sz="1800" dirty="0" smtClean="0">
                <a:solidFill>
                  <a:srgbClr val="FF0000"/>
                </a:solidFill>
              </a:rPr>
            </a:br>
            <a:endParaRPr lang="fa-IR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1470" y="902330"/>
            <a:ext cx="8358246" cy="5598504"/>
          </a:xfrm>
        </p:spPr>
        <p:txBody>
          <a:bodyPr>
            <a:noAutofit/>
          </a:bodyPr>
          <a:lstStyle/>
          <a:p>
            <a:r>
              <a:rPr lang="en-US" sz="2400" dirty="0" smtClean="0"/>
              <a:t> </a:t>
            </a:r>
            <a:r>
              <a:rPr lang="en-US" sz="2400" b="1" dirty="0" smtClean="0"/>
              <a:t>If there is question of peritoneal perforation or of retroperitoneal or </a:t>
            </a:r>
            <a:r>
              <a:rPr lang="en-US" sz="2400" b="1" dirty="0" err="1" smtClean="0"/>
              <a:t>intraperitoneal</a:t>
            </a:r>
            <a:r>
              <a:rPr lang="en-US" sz="2400" b="1" dirty="0" smtClean="0"/>
              <a:t> hemorrhage, </a:t>
            </a:r>
            <a:r>
              <a:rPr lang="en-US" sz="2400" b="1" dirty="0" err="1" smtClean="0">
                <a:solidFill>
                  <a:srgbClr val="FF3399"/>
                </a:solidFill>
              </a:rPr>
              <a:t>laparotomy</a:t>
            </a:r>
            <a:r>
              <a:rPr lang="en-US" sz="2400" b="1" dirty="0" smtClean="0"/>
              <a:t> should be considered. With damage of this severity, </a:t>
            </a:r>
            <a:r>
              <a:rPr lang="en-US" sz="2400" b="1" dirty="0" smtClean="0">
                <a:solidFill>
                  <a:srgbClr val="FF3399"/>
                </a:solidFill>
              </a:rPr>
              <a:t>intrauterine exploration </a:t>
            </a:r>
            <a:r>
              <a:rPr lang="en-US" sz="2400" b="1" dirty="0" smtClean="0"/>
              <a:t>for possible rupture is also indicated. Surgical repair is usually required, and effective analgesia or </a:t>
            </a:r>
            <a:r>
              <a:rPr lang="en-US" sz="2400" b="1" dirty="0" smtClean="0">
                <a:solidFill>
                  <a:srgbClr val="FF0066"/>
                </a:solidFill>
              </a:rPr>
              <a:t>anesthesia</a:t>
            </a:r>
            <a:r>
              <a:rPr lang="en-US" sz="2400" b="1" dirty="0" smtClean="0"/>
              <a:t>, vigorous </a:t>
            </a:r>
            <a:r>
              <a:rPr lang="en-US" sz="2400" b="1" dirty="0" smtClean="0">
                <a:solidFill>
                  <a:srgbClr val="FF0066"/>
                </a:solidFill>
              </a:rPr>
              <a:t>blood replacement</a:t>
            </a:r>
            <a:r>
              <a:rPr lang="en-US" sz="2400" b="1" dirty="0" smtClean="0"/>
              <a:t>, and </a:t>
            </a:r>
            <a:r>
              <a:rPr lang="en-US" sz="2400" b="1" dirty="0" smtClean="0">
                <a:solidFill>
                  <a:srgbClr val="FF0066"/>
                </a:solidFill>
              </a:rPr>
              <a:t>capable assistance </a:t>
            </a:r>
            <a:r>
              <a:rPr lang="en-US" sz="2400" b="1" dirty="0" smtClean="0"/>
              <a:t>are mandatory.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Cervical lacerations </a:t>
            </a:r>
            <a:r>
              <a:rPr lang="en-US" sz="2400" b="1" dirty="0" smtClean="0">
                <a:solidFill>
                  <a:srgbClr val="FF0000"/>
                </a:solidFill>
              </a:rPr>
              <a:t>up to 2 cm  </a:t>
            </a:r>
            <a:r>
              <a:rPr lang="en-US" sz="2400" b="1" dirty="0" smtClean="0"/>
              <a:t>heal rapidly and are rarely the source of complications. In healing, they cause a significant </a:t>
            </a:r>
            <a:r>
              <a:rPr lang="en-US" sz="2400" b="1" dirty="0" smtClean="0">
                <a:solidFill>
                  <a:srgbClr val="FF0000"/>
                </a:solidFill>
              </a:rPr>
              <a:t>change in the round shape of the external </a:t>
            </a:r>
            <a:r>
              <a:rPr lang="en-US" sz="2400" b="1" dirty="0" err="1" smtClean="0">
                <a:solidFill>
                  <a:srgbClr val="FF0000"/>
                </a:solidFill>
              </a:rPr>
              <a:t>os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/>
              <a:t>or  may be </a:t>
            </a:r>
            <a:r>
              <a:rPr lang="en-US" sz="2400" b="1" dirty="0" err="1" smtClean="0">
                <a:solidFill>
                  <a:srgbClr val="FF0000"/>
                </a:solidFill>
              </a:rPr>
              <a:t>eversion</a:t>
            </a:r>
            <a:r>
              <a:rPr lang="en-US" sz="2400" b="1" dirty="0" smtClean="0"/>
              <a:t> with exposure of the mucus-producing </a:t>
            </a:r>
            <a:r>
              <a:rPr lang="en-US" sz="2400" b="1" dirty="0" err="1" smtClean="0"/>
              <a:t>endocervical</a:t>
            </a:r>
            <a:r>
              <a:rPr lang="en-US" sz="2400" b="1" dirty="0" smtClean="0"/>
              <a:t> epithelium</a:t>
            </a:r>
            <a:endParaRPr lang="fa-IR" sz="2400" b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7239000" cy="11430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Injuries to the Cervix</a:t>
            </a:r>
            <a:br>
              <a:rPr lang="en-US" sz="2000" dirty="0" smtClean="0">
                <a:solidFill>
                  <a:srgbClr val="FF0000"/>
                </a:solidFill>
              </a:rPr>
            </a:br>
            <a:endParaRPr lang="fa-I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285860"/>
            <a:ext cx="7829576" cy="4846320"/>
          </a:xfrm>
        </p:spPr>
        <p:txBody>
          <a:bodyPr/>
          <a:lstStyle/>
          <a:p>
            <a:r>
              <a:rPr lang="en-US" b="1" dirty="0" smtClean="0"/>
              <a:t>Occasionally, the edematous anterior lip of </a:t>
            </a:r>
          </a:p>
          <a:p>
            <a:pPr>
              <a:buNone/>
            </a:pPr>
            <a:r>
              <a:rPr lang="en-US" b="1" dirty="0" smtClean="0"/>
              <a:t>   the cervix may be caught during labor and compressed between the fetal head and maternal </a:t>
            </a:r>
            <a:r>
              <a:rPr lang="en-US" b="1" dirty="0" err="1" smtClean="0"/>
              <a:t>symphysis</a:t>
            </a:r>
            <a:r>
              <a:rPr lang="en-US" b="1" dirty="0" smtClean="0"/>
              <a:t> pubis. If ischemia is severe, the </a:t>
            </a:r>
            <a:r>
              <a:rPr lang="en-US" b="1" dirty="0" smtClean="0">
                <a:solidFill>
                  <a:srgbClr val="990033"/>
                </a:solidFill>
              </a:rPr>
              <a:t>cervical lip may </a:t>
            </a:r>
            <a:r>
              <a:rPr lang="en-US" b="1" dirty="0" err="1" smtClean="0">
                <a:solidFill>
                  <a:srgbClr val="990033"/>
                </a:solidFill>
              </a:rPr>
              <a:t>necrose</a:t>
            </a:r>
            <a:r>
              <a:rPr lang="en-US" b="1" dirty="0" smtClean="0">
                <a:solidFill>
                  <a:srgbClr val="990033"/>
                </a:solidFill>
              </a:rPr>
              <a:t> and separate. </a:t>
            </a:r>
          </a:p>
          <a:p>
            <a:endParaRPr lang="en-US" b="1" dirty="0" smtClean="0"/>
          </a:p>
          <a:p>
            <a:r>
              <a:rPr lang="en-US" b="1" dirty="0" smtClean="0"/>
              <a:t>Rarely, the entire vaginal portion may be avulsed from the rest of the cervix—termed </a:t>
            </a:r>
            <a:r>
              <a:rPr lang="en-US" b="1" i="1" dirty="0" smtClean="0">
                <a:solidFill>
                  <a:srgbClr val="FF0000"/>
                </a:solidFill>
              </a:rPr>
              <a:t>annular</a:t>
            </a:r>
            <a:r>
              <a:rPr lang="en-US" b="1" dirty="0" smtClean="0">
                <a:solidFill>
                  <a:srgbClr val="FF0000"/>
                </a:solidFill>
              </a:rPr>
              <a:t> or </a:t>
            </a:r>
            <a:r>
              <a:rPr lang="en-US" b="1" i="1" dirty="0" smtClean="0">
                <a:solidFill>
                  <a:srgbClr val="FF0000"/>
                </a:solidFill>
              </a:rPr>
              <a:t>circular detachment of the cervix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  <a:p>
            <a:endParaRPr lang="fa-I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rgbClr val="FF0066"/>
                </a:solidFill>
              </a:rPr>
              <a:t>Injuries to the Cervix</a:t>
            </a:r>
            <a:br>
              <a:rPr lang="en-US" sz="1800" dirty="0" smtClean="0">
                <a:solidFill>
                  <a:srgbClr val="FF0066"/>
                </a:solidFill>
              </a:rPr>
            </a:br>
            <a:r>
              <a:rPr lang="en-US" sz="4000" dirty="0" smtClean="0">
                <a:solidFill>
                  <a:srgbClr val="FF0066"/>
                </a:solidFill>
              </a:rPr>
              <a:t/>
            </a:r>
            <a:br>
              <a:rPr lang="en-US" sz="4000" dirty="0" smtClean="0">
                <a:solidFill>
                  <a:srgbClr val="FF0066"/>
                </a:solidFill>
              </a:rPr>
            </a:br>
            <a:r>
              <a:rPr lang="en-US" sz="4000" dirty="0" smtClean="0">
                <a:solidFill>
                  <a:srgbClr val="FF0066"/>
                </a:solidFill>
              </a:rPr>
              <a:t>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9416"/>
            <a:ext cx="8001056" cy="484632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 deep cervical tear should always be suspected in women with </a:t>
            </a:r>
            <a:r>
              <a:rPr lang="en-US" b="1" dirty="0" smtClean="0">
                <a:solidFill>
                  <a:srgbClr val="990033"/>
                </a:solidFill>
              </a:rPr>
              <a:t>profuse hemorrhage  </a:t>
            </a:r>
            <a:r>
              <a:rPr lang="en-US" b="1" dirty="0" smtClean="0"/>
              <a:t>if the </a:t>
            </a:r>
            <a:r>
              <a:rPr lang="en-US" b="1" dirty="0" smtClean="0">
                <a:solidFill>
                  <a:srgbClr val="990033"/>
                </a:solidFill>
              </a:rPr>
              <a:t>uterus</a:t>
            </a:r>
            <a:r>
              <a:rPr lang="en-US" b="1" dirty="0" smtClean="0"/>
              <a:t> is </a:t>
            </a:r>
            <a:r>
              <a:rPr lang="en-US" b="1" dirty="0" smtClean="0">
                <a:solidFill>
                  <a:srgbClr val="990033"/>
                </a:solidFill>
              </a:rPr>
              <a:t>contracted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 Thorough examination is necessary</a:t>
            </a:r>
          </a:p>
          <a:p>
            <a:r>
              <a:rPr lang="en-US" b="1" dirty="0" smtClean="0"/>
              <a:t> Visualization is best accomplished when an </a:t>
            </a:r>
            <a:r>
              <a:rPr lang="en-US" b="1" i="1" dirty="0" smtClean="0"/>
              <a:t>assistant</a:t>
            </a:r>
            <a:r>
              <a:rPr lang="en-US" b="1" dirty="0" smtClean="0"/>
              <a:t> applies firm </a:t>
            </a:r>
            <a:r>
              <a:rPr lang="en-US" b="1" dirty="0" smtClean="0">
                <a:solidFill>
                  <a:srgbClr val="FF0066"/>
                </a:solidFill>
              </a:rPr>
              <a:t>downward pressure </a:t>
            </a:r>
            <a:r>
              <a:rPr lang="en-US" b="1" dirty="0" smtClean="0"/>
              <a:t>on the uterus while the operator exerts </a:t>
            </a:r>
            <a:r>
              <a:rPr lang="en-US" b="1" dirty="0" smtClean="0">
                <a:solidFill>
                  <a:srgbClr val="FF0066"/>
                </a:solidFill>
              </a:rPr>
              <a:t>traction on the lips of the cervix </a:t>
            </a:r>
            <a:r>
              <a:rPr lang="en-US" b="1" dirty="0" smtClean="0"/>
              <a:t>with ring forceps.</a:t>
            </a:r>
          </a:p>
          <a:p>
            <a:endParaRPr lang="en-US" b="1" dirty="0" smtClean="0"/>
          </a:p>
          <a:p>
            <a:r>
              <a:rPr lang="en-US" b="1" dirty="0" smtClean="0"/>
              <a:t> the cervix should be </a:t>
            </a:r>
            <a:r>
              <a:rPr lang="en-US" b="1" dirty="0" smtClean="0">
                <a:solidFill>
                  <a:srgbClr val="FF0000"/>
                </a:solidFill>
              </a:rPr>
              <a:t>inspected routinely </a:t>
            </a:r>
            <a:r>
              <a:rPr lang="en-US" b="1" dirty="0" smtClean="0"/>
              <a:t>at the conclusion of the third stage after all </a:t>
            </a:r>
            <a:r>
              <a:rPr lang="en-US" b="1" dirty="0" smtClean="0">
                <a:solidFill>
                  <a:srgbClr val="FF0000"/>
                </a:solidFill>
              </a:rPr>
              <a:t>difficult deliveries</a:t>
            </a:r>
            <a:r>
              <a:rPr lang="en-US" b="1" dirty="0" smtClean="0"/>
              <a:t>, even if there is no bleeding.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Injuries to the Cervix</a:t>
            </a:r>
            <a:br>
              <a:rPr lang="en-US" sz="14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>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09416"/>
            <a:ext cx="7858180" cy="4846320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FF0066"/>
                </a:solidFill>
              </a:rPr>
              <a:t>Deep cervical tears </a:t>
            </a:r>
            <a:r>
              <a:rPr lang="en-US" b="1" dirty="0" smtClean="0"/>
              <a:t>usually require </a:t>
            </a:r>
            <a:r>
              <a:rPr lang="en-US" b="1" dirty="0" smtClean="0">
                <a:solidFill>
                  <a:srgbClr val="FF0066"/>
                </a:solidFill>
              </a:rPr>
              <a:t>surgical repair</a:t>
            </a:r>
            <a:r>
              <a:rPr lang="en-US" b="1" dirty="0" smtClean="0"/>
              <a:t>. </a:t>
            </a:r>
          </a:p>
          <a:p>
            <a:r>
              <a:rPr lang="en-US" b="1" dirty="0" smtClean="0"/>
              <a:t>Because the hemorrhage usually comes from the upper angle of the wound, the </a:t>
            </a:r>
            <a:r>
              <a:rPr lang="en-US" b="1" dirty="0" smtClean="0">
                <a:solidFill>
                  <a:srgbClr val="FF0000"/>
                </a:solidFill>
              </a:rPr>
              <a:t>first suture is placed proximal to the angle</a:t>
            </a:r>
            <a:r>
              <a:rPr lang="en-US" b="1" dirty="0" smtClean="0"/>
              <a:t>. Suturing proceeds outward toward the operator. </a:t>
            </a:r>
          </a:p>
          <a:p>
            <a:r>
              <a:rPr lang="en-US" b="1" dirty="0" smtClean="0"/>
              <a:t>Associated vaginal lacerations may be </a:t>
            </a:r>
            <a:r>
              <a:rPr lang="en-US" b="1" dirty="0" err="1" smtClean="0"/>
              <a:t>tamponaded</a:t>
            </a:r>
            <a:r>
              <a:rPr lang="en-US" b="1" dirty="0" smtClean="0"/>
              <a:t> with gauze packs to retard hemorrhage while cervical lacerations are repaired. </a:t>
            </a:r>
          </a:p>
          <a:p>
            <a:r>
              <a:rPr lang="en-US" b="1" dirty="0" smtClean="0"/>
              <a:t>Either </a:t>
            </a:r>
            <a:r>
              <a:rPr lang="en-US" b="1" dirty="0" smtClean="0">
                <a:solidFill>
                  <a:srgbClr val="FF0066"/>
                </a:solidFill>
              </a:rPr>
              <a:t>interrupted or running absorbable sutures </a:t>
            </a:r>
            <a:r>
              <a:rPr lang="en-US" b="1" dirty="0" smtClean="0"/>
              <a:t>are suitable. </a:t>
            </a:r>
          </a:p>
          <a:p>
            <a:r>
              <a:rPr lang="en-US" b="1" dirty="0" smtClean="0"/>
              <a:t>use of </a:t>
            </a:r>
            <a:r>
              <a:rPr lang="en-US" b="1" dirty="0" smtClean="0">
                <a:solidFill>
                  <a:srgbClr val="FF0000"/>
                </a:solidFill>
              </a:rPr>
              <a:t>angiographic </a:t>
            </a:r>
            <a:r>
              <a:rPr lang="en-US" b="1" dirty="0" err="1" smtClean="0">
                <a:solidFill>
                  <a:srgbClr val="FF0000"/>
                </a:solidFill>
              </a:rPr>
              <a:t>embolization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for treatment of a high cervical tear after failed surgical repair.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1602" y="-500090"/>
            <a:ext cx="15502046" cy="988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857288" y="-1143032"/>
            <a:ext cx="1821669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-1143040" y="4929198"/>
            <a:ext cx="1064426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8358214" y="-928718"/>
            <a:ext cx="785786" cy="62865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Puerperal Hematomas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fa-IR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28670"/>
            <a:ext cx="8286776" cy="484632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incidence : 1 in 300 to 1 in 1000 deliveries </a:t>
            </a:r>
          </a:p>
          <a:p>
            <a:pPr>
              <a:buNone/>
            </a:pPr>
            <a:r>
              <a:rPr lang="en-US" sz="2800" b="1" dirty="0" smtClean="0"/>
              <a:t> </a:t>
            </a:r>
          </a:p>
          <a:p>
            <a:pPr>
              <a:buNone/>
            </a:pPr>
            <a:r>
              <a:rPr lang="en-US" sz="3200" b="1" dirty="0" smtClean="0">
                <a:solidFill>
                  <a:srgbClr val="002060"/>
                </a:solidFill>
              </a:rPr>
              <a:t>risk factors </a:t>
            </a:r>
          </a:p>
          <a:p>
            <a:pPr lvl="1"/>
            <a:r>
              <a:rPr lang="en-US" sz="2500" b="1" dirty="0" smtClean="0">
                <a:solidFill>
                  <a:srgbClr val="002060"/>
                </a:solidFill>
              </a:rPr>
              <a:t>episiotomy,</a:t>
            </a:r>
          </a:p>
          <a:p>
            <a:pPr lvl="1"/>
            <a:r>
              <a:rPr lang="en-US" sz="2500" b="1" dirty="0" smtClean="0">
                <a:solidFill>
                  <a:srgbClr val="002060"/>
                </a:solidFill>
              </a:rPr>
              <a:t> forceps delivery  </a:t>
            </a:r>
          </a:p>
          <a:p>
            <a:pPr lvl="1"/>
            <a:r>
              <a:rPr lang="en-US" sz="2500" b="1" dirty="0" smtClean="0">
                <a:solidFill>
                  <a:srgbClr val="002060"/>
                </a:solidFill>
              </a:rPr>
              <a:t> hematomas may develop following </a:t>
            </a:r>
            <a:r>
              <a:rPr lang="en-US" sz="2500" b="1" dirty="0" smtClean="0">
                <a:solidFill>
                  <a:srgbClr val="FF0000"/>
                </a:solidFill>
              </a:rPr>
              <a:t>rupture of a blood vessel without laceration of superficial tissues. </a:t>
            </a:r>
            <a:r>
              <a:rPr lang="en-US" sz="2500" b="1" dirty="0" smtClean="0">
                <a:solidFill>
                  <a:srgbClr val="002060"/>
                </a:solidFill>
              </a:rPr>
              <a:t>These may occur with spontaneous or operative delivery, and hemorrhage may be delayed. </a:t>
            </a:r>
          </a:p>
          <a:p>
            <a:pPr lvl="1"/>
            <a:r>
              <a:rPr lang="en-US" sz="2500" b="1" dirty="0" smtClean="0">
                <a:solidFill>
                  <a:srgbClr val="002060"/>
                </a:solidFill>
              </a:rPr>
              <a:t> </a:t>
            </a:r>
            <a:r>
              <a:rPr lang="en-US" sz="2500" b="1" dirty="0" err="1" smtClean="0">
                <a:solidFill>
                  <a:srgbClr val="002060"/>
                </a:solidFill>
              </a:rPr>
              <a:t>coagulopathies</a:t>
            </a:r>
            <a:r>
              <a:rPr lang="en-US" sz="2500" b="1" dirty="0" smtClean="0">
                <a:solidFill>
                  <a:srgbClr val="002060"/>
                </a:solidFill>
              </a:rPr>
              <a:t>, such as von </a:t>
            </a:r>
            <a:r>
              <a:rPr lang="en-US" sz="2500" b="1" dirty="0" err="1" smtClean="0">
                <a:solidFill>
                  <a:srgbClr val="002060"/>
                </a:solidFill>
              </a:rPr>
              <a:t>Willebrand</a:t>
            </a:r>
            <a:endParaRPr lang="en-US" sz="2500" b="1" dirty="0" smtClean="0">
              <a:solidFill>
                <a:srgbClr val="002060"/>
              </a:solidFill>
            </a:endParaRPr>
          </a:p>
          <a:p>
            <a:endParaRPr lang="fa-IR" sz="2800" b="1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710" y="214290"/>
            <a:ext cx="7239000" cy="1214446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Puerperal Hematomas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C00000"/>
                </a:solidFill>
              </a:rPr>
              <a:t>classification:</a:t>
            </a:r>
            <a:endParaRPr lang="fa-IR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86" y="1797390"/>
            <a:ext cx="7901014" cy="4846320"/>
          </a:xfrm>
        </p:spPr>
        <p:txBody>
          <a:bodyPr>
            <a:noAutofit/>
          </a:bodyPr>
          <a:lstStyle/>
          <a:p>
            <a:r>
              <a:rPr lang="en-US" sz="4000" b="1" dirty="0" err="1" smtClean="0"/>
              <a:t>Vulvar</a:t>
            </a:r>
            <a:endParaRPr lang="en-US" sz="4000" b="1" dirty="0" smtClean="0"/>
          </a:p>
          <a:p>
            <a:r>
              <a:rPr lang="en-US" sz="4000" b="1" dirty="0" err="1" smtClean="0"/>
              <a:t>Vulvovaginal</a:t>
            </a:r>
            <a:endParaRPr lang="en-US" sz="4000" b="1" dirty="0" smtClean="0"/>
          </a:p>
          <a:p>
            <a:r>
              <a:rPr lang="en-US" sz="4000" b="1" dirty="0" smtClean="0"/>
              <a:t> </a:t>
            </a:r>
            <a:r>
              <a:rPr lang="en-US" sz="4000" b="1" dirty="0" err="1" smtClean="0"/>
              <a:t>paravaginal</a:t>
            </a:r>
            <a:endParaRPr lang="en-US" sz="4000" b="1" dirty="0" smtClean="0"/>
          </a:p>
          <a:p>
            <a:r>
              <a:rPr lang="en-US" sz="4000" b="1" dirty="0" smtClean="0"/>
              <a:t> retroperitoneal</a:t>
            </a:r>
            <a:r>
              <a:rPr lang="en-US" sz="2000" b="1" dirty="0" smtClean="0"/>
              <a:t>.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Vulvar</a:t>
            </a:r>
            <a:r>
              <a:rPr lang="en-US" b="1" dirty="0" smtClean="0">
                <a:solidFill>
                  <a:srgbClr val="C00000"/>
                </a:solidFill>
              </a:rPr>
              <a:t> Hematomas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1285860"/>
            <a:ext cx="8429652" cy="48463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/>
              <a:t>   </a:t>
            </a:r>
            <a:r>
              <a:rPr lang="en-US" sz="2400" b="1" dirty="0" err="1" smtClean="0"/>
              <a:t>Vulvar</a:t>
            </a:r>
            <a:r>
              <a:rPr lang="en-US" sz="2400" b="1" dirty="0" smtClean="0"/>
              <a:t> hematomas most often involve </a:t>
            </a:r>
            <a:r>
              <a:rPr lang="en-US" sz="2400" b="1" dirty="0" smtClean="0">
                <a:solidFill>
                  <a:srgbClr val="FF0000"/>
                </a:solidFill>
              </a:rPr>
              <a:t>branches of  </a:t>
            </a:r>
            <a:r>
              <a:rPr lang="en-US" sz="2400" b="1" dirty="0" err="1" smtClean="0">
                <a:solidFill>
                  <a:srgbClr val="FF0000"/>
                </a:solidFill>
              </a:rPr>
              <a:t>pudendal</a:t>
            </a:r>
            <a:r>
              <a:rPr lang="en-US" sz="2400" b="1" dirty="0" smtClean="0">
                <a:solidFill>
                  <a:srgbClr val="FF0000"/>
                </a:solidFill>
              </a:rPr>
              <a:t> artery</a:t>
            </a:r>
            <a:r>
              <a:rPr lang="en-US" sz="2400" b="1" dirty="0" smtClean="0"/>
              <a:t>, (posterior rectal, transverse </a:t>
            </a:r>
            <a:r>
              <a:rPr lang="en-US" sz="2400" b="1" dirty="0" err="1" smtClean="0"/>
              <a:t>perineal</a:t>
            </a:r>
            <a:r>
              <a:rPr lang="en-US" sz="2400" b="1" dirty="0" smtClean="0"/>
              <a:t>, or, posterior labial artery). 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/>
              <a:t> may </a:t>
            </a:r>
            <a:r>
              <a:rPr lang="en-US" sz="2400" b="1" dirty="0" smtClean="0">
                <a:solidFill>
                  <a:srgbClr val="FF0066"/>
                </a:solidFill>
              </a:rPr>
              <a:t>develop rapidly</a:t>
            </a:r>
            <a:r>
              <a:rPr lang="en-US" sz="2400" b="1" dirty="0" smtClean="0"/>
              <a:t>.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/>
              <a:t> may cause </a:t>
            </a:r>
            <a:r>
              <a:rPr lang="en-US" sz="2400" b="1" dirty="0" smtClean="0">
                <a:solidFill>
                  <a:srgbClr val="FF0000"/>
                </a:solidFill>
              </a:rPr>
              <a:t>severe pain</a:t>
            </a:r>
            <a:r>
              <a:rPr lang="en-US" sz="2400" b="1" dirty="0" smtClean="0"/>
              <a:t>. This often is the first symptom noticed. 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/>
              <a:t> usually there is a rapid appearance of a tense, fluctuant, and sensitive </a:t>
            </a:r>
            <a:r>
              <a:rPr lang="en-US" sz="2400" b="1" dirty="0" smtClean="0">
                <a:solidFill>
                  <a:srgbClr val="FF0066"/>
                </a:solidFill>
              </a:rPr>
              <a:t>swelling</a:t>
            </a:r>
            <a:r>
              <a:rPr lang="en-US" sz="2400" b="1" dirty="0" smtClean="0"/>
              <a:t> of varying size covered by discolored skin.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/>
              <a:t> When the mass develops </a:t>
            </a:r>
            <a:r>
              <a:rPr lang="en-US" sz="2400" b="1" dirty="0" smtClean="0">
                <a:solidFill>
                  <a:srgbClr val="FF0000"/>
                </a:solidFill>
              </a:rPr>
              <a:t>adjacent to vagina</a:t>
            </a:r>
            <a:r>
              <a:rPr lang="en-US" sz="2400" b="1" dirty="0" smtClean="0"/>
              <a:t>, it may </a:t>
            </a:r>
            <a:r>
              <a:rPr lang="en-US" sz="2400" b="1" dirty="0" smtClean="0">
                <a:solidFill>
                  <a:srgbClr val="FF0000"/>
                </a:solidFill>
              </a:rPr>
              <a:t>escape detection </a:t>
            </a:r>
            <a:r>
              <a:rPr lang="en-US" sz="2400" b="1" dirty="0" smtClean="0"/>
              <a:t>temporarily.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57200" y="-609600"/>
            <a:ext cx="9829799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7239000" cy="1143000"/>
          </a:xfrm>
        </p:spPr>
        <p:txBody>
          <a:bodyPr>
            <a:normAutofit/>
          </a:bodyPr>
          <a:lstStyle/>
          <a:p>
            <a:r>
              <a:rPr lang="en-US" sz="2000" dirty="0" err="1" smtClean="0">
                <a:solidFill>
                  <a:srgbClr val="C00000"/>
                </a:solidFill>
              </a:rPr>
              <a:t>Vulvar</a:t>
            </a:r>
            <a:r>
              <a:rPr lang="en-US" sz="2000" dirty="0" smtClean="0">
                <a:solidFill>
                  <a:srgbClr val="C00000"/>
                </a:solidFill>
              </a:rPr>
              <a:t> Hematomas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fa-I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28670"/>
            <a:ext cx="8143900" cy="4846320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FF0000"/>
                </a:solidFill>
              </a:rPr>
              <a:t>Moderate-sized</a:t>
            </a:r>
            <a:r>
              <a:rPr lang="en-US" sz="2400" b="1" dirty="0" smtClean="0"/>
              <a:t> hematomas may be absorbed spontaneously. 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400" b="1" dirty="0" smtClean="0"/>
              <a:t> The tissues overlying the hematoma may </a:t>
            </a:r>
            <a:r>
              <a:rPr lang="en-US" sz="2400" b="1" dirty="0" smtClean="0">
                <a:solidFill>
                  <a:srgbClr val="FF0066"/>
                </a:solidFill>
              </a:rPr>
              <a:t>rupture</a:t>
            </a:r>
            <a:r>
              <a:rPr lang="en-US" sz="2400" b="1" dirty="0" smtClean="0"/>
              <a:t> as a result of pressure necrosis, and profuse hemorrhage may follow.</a:t>
            </a:r>
          </a:p>
          <a:p>
            <a:pPr>
              <a:buClr>
                <a:srgbClr val="FF0000"/>
              </a:buClr>
              <a:buFont typeface="Wingdings" pitchFamily="2" charset="2"/>
              <a:buChar char="q"/>
            </a:pPr>
            <a:r>
              <a:rPr lang="en-US" sz="2000" b="1" dirty="0" smtClean="0"/>
              <a:t> </a:t>
            </a:r>
            <a:r>
              <a:rPr lang="en-US" sz="2400" b="1" dirty="0" smtClean="0"/>
              <a:t>if </a:t>
            </a:r>
            <a:r>
              <a:rPr lang="en-US" sz="2400" b="1" dirty="0" smtClean="0">
                <a:solidFill>
                  <a:srgbClr val="FF0000"/>
                </a:solidFill>
              </a:rPr>
              <a:t>pain</a:t>
            </a:r>
            <a:r>
              <a:rPr lang="en-US" sz="2400" b="1" dirty="0" smtClean="0"/>
              <a:t> is severe or the hematoma continues to </a:t>
            </a:r>
            <a:r>
              <a:rPr lang="en-US" sz="2400" b="1" dirty="0" smtClean="0">
                <a:solidFill>
                  <a:srgbClr val="FF0000"/>
                </a:solidFill>
              </a:rPr>
              <a:t>enlarge</a:t>
            </a:r>
            <a:r>
              <a:rPr lang="en-US" sz="2400" b="1" dirty="0" smtClean="0"/>
              <a:t>, the best treatment is prompt </a:t>
            </a:r>
            <a:r>
              <a:rPr lang="en-US" sz="2400" b="1" dirty="0" smtClean="0">
                <a:solidFill>
                  <a:srgbClr val="FF0000"/>
                </a:solidFill>
              </a:rPr>
              <a:t>incision and drainage</a:t>
            </a:r>
            <a:r>
              <a:rPr lang="en-US" sz="2400" b="1" dirty="0" smtClean="0"/>
              <a:t>. This is done at the point of maximal distension along with evacuation of blood and clots and ligation of bleeding points. The </a:t>
            </a:r>
            <a:r>
              <a:rPr lang="en-US" sz="2400" b="1" dirty="0" smtClean="0">
                <a:solidFill>
                  <a:srgbClr val="FF0000"/>
                </a:solidFill>
              </a:rPr>
              <a:t>cavity</a:t>
            </a:r>
            <a:r>
              <a:rPr lang="en-US" sz="2400" b="1" dirty="0" smtClean="0"/>
              <a:t> may then be </a:t>
            </a:r>
            <a:r>
              <a:rPr lang="en-US" sz="2400" b="1" dirty="0" smtClean="0">
                <a:solidFill>
                  <a:srgbClr val="FF0000"/>
                </a:solidFill>
              </a:rPr>
              <a:t>obliterated</a:t>
            </a:r>
            <a:r>
              <a:rPr lang="en-US" sz="2400" b="1" dirty="0" smtClean="0"/>
              <a:t> with mattress sutures. Often, </a:t>
            </a:r>
            <a:r>
              <a:rPr lang="en-US" sz="2400" b="1" dirty="0" smtClean="0">
                <a:solidFill>
                  <a:srgbClr val="FF0000"/>
                </a:solidFill>
              </a:rPr>
              <a:t>no sites of bleeding are identified</a:t>
            </a:r>
            <a:r>
              <a:rPr lang="en-US" sz="2400" b="1" dirty="0" smtClean="0"/>
              <a:t> after the hematoma has been drained</a:t>
            </a:r>
            <a:endParaRPr lang="fa-I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015D0-8D75-4A43-9D93-267F28B78AC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28628" y="285728"/>
            <a:ext cx="7143768" cy="100013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solidFill>
                  <a:srgbClr val="FFFF00"/>
                </a:solidFill>
                <a:latin typeface="Agency FB" pitchFamily="34" charset="0"/>
              </a:rPr>
              <a:t>Perineal</a:t>
            </a:r>
            <a:r>
              <a:rPr lang="en-US" sz="4800" b="1" dirty="0" smtClean="0">
                <a:solidFill>
                  <a:srgbClr val="FFFF00"/>
                </a:solidFill>
                <a:latin typeface="Agency FB" pitchFamily="34" charset="0"/>
              </a:rPr>
              <a:t> Lacerations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2984"/>
            <a:ext cx="8286776" cy="46259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 </a:t>
            </a:r>
            <a:r>
              <a:rPr lang="en-US" sz="3200" b="1" dirty="0" smtClean="0">
                <a:solidFill>
                  <a:srgbClr val="0000CC"/>
                </a:solidFill>
              </a:rPr>
              <a:t>the most superficial </a:t>
            </a:r>
            <a:r>
              <a:rPr lang="en-US" sz="3200" b="1" dirty="0" err="1" smtClean="0">
                <a:solidFill>
                  <a:srgbClr val="0000CC"/>
                </a:solidFill>
              </a:rPr>
              <a:t>perineal</a:t>
            </a:r>
            <a:r>
              <a:rPr lang="en-US" sz="3200" b="1" dirty="0" smtClean="0">
                <a:solidFill>
                  <a:srgbClr val="0000CC"/>
                </a:solidFill>
              </a:rPr>
              <a:t> lacerations are accompanied by varying degrees of injury to the lower portion of </a:t>
            </a:r>
            <a:r>
              <a:rPr lang="en-US" sz="3200" b="1" dirty="0" smtClean="0">
                <a:solidFill>
                  <a:srgbClr val="006600"/>
                </a:solidFill>
              </a:rPr>
              <a:t>vagina</a:t>
            </a:r>
            <a:r>
              <a:rPr lang="en-US" sz="3200" b="1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0000CC"/>
                </a:solidFill>
              </a:rPr>
              <a:t>Such tears may reach sufficient depth to involve the </a:t>
            </a:r>
            <a:r>
              <a:rPr lang="en-US" sz="3200" b="1" dirty="0" smtClean="0">
                <a:solidFill>
                  <a:srgbClr val="006600"/>
                </a:solidFill>
              </a:rPr>
              <a:t>anal sphincter </a:t>
            </a:r>
            <a:r>
              <a:rPr lang="en-US" sz="3200" b="1" dirty="0" smtClean="0">
                <a:solidFill>
                  <a:srgbClr val="0000CC"/>
                </a:solidFill>
              </a:rPr>
              <a:t>and may extend to varying depths through the vaginal walls. </a:t>
            </a:r>
          </a:p>
          <a:p>
            <a:pPr>
              <a:lnSpc>
                <a:spcPct val="150000"/>
              </a:lnSpc>
              <a:buNone/>
            </a:pPr>
            <a:endParaRPr lang="en-US" sz="2400" b="1" dirty="0" smtClean="0"/>
          </a:p>
          <a:p>
            <a:endParaRPr lang="fa-IR" sz="3200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Puerperal Hematomas</a:t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/>
            </a:r>
            <a:br>
              <a:rPr lang="en-US" sz="1800" dirty="0" smtClean="0">
                <a:solidFill>
                  <a:srgbClr val="FF0000"/>
                </a:solidFill>
              </a:rPr>
            </a:br>
            <a:r>
              <a:rPr lang="en-US" sz="1800" dirty="0" smtClean="0"/>
              <a:t> </a:t>
            </a:r>
            <a:r>
              <a:rPr lang="en-US" sz="3100" dirty="0" err="1" smtClean="0">
                <a:solidFill>
                  <a:srgbClr val="C00000"/>
                </a:solidFill>
              </a:rPr>
              <a:t>Paravaginal hematomas </a:t>
            </a:r>
            <a:r>
              <a:rPr lang="en-US" sz="3100" dirty="0" smtClean="0">
                <a:solidFill>
                  <a:srgbClr val="FF0000"/>
                </a:solidFill>
              </a:rPr>
              <a:t/>
            </a:r>
            <a:br>
              <a:rPr lang="en-US" sz="3100" dirty="0" smtClean="0">
                <a:solidFill>
                  <a:srgbClr val="FF0000"/>
                </a:solidFill>
              </a:rPr>
            </a:br>
            <a:endParaRPr lang="fa-IR" sz="13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1470" y="1428760"/>
            <a:ext cx="8358214" cy="6215082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may involve the </a:t>
            </a:r>
            <a:r>
              <a:rPr lang="en-US" sz="2400" b="1" dirty="0" smtClean="0">
                <a:solidFill>
                  <a:srgbClr val="FF0000"/>
                </a:solidFill>
              </a:rPr>
              <a:t>descending branch of uterine artery </a:t>
            </a:r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/>
              <a:t> Infrequently, a torn </a:t>
            </a:r>
            <a:r>
              <a:rPr lang="en-US" sz="2400" b="1" dirty="0" smtClean="0">
                <a:solidFill>
                  <a:srgbClr val="FF0066"/>
                </a:solidFill>
              </a:rPr>
              <a:t>vessel</a:t>
            </a:r>
            <a:r>
              <a:rPr lang="en-US" sz="2400" b="1" dirty="0" smtClean="0"/>
              <a:t> lies </a:t>
            </a:r>
            <a:r>
              <a:rPr lang="en-US" sz="2400" b="1" dirty="0" smtClean="0">
                <a:solidFill>
                  <a:srgbClr val="FF0066"/>
                </a:solidFill>
              </a:rPr>
              <a:t>above the pelvic fascia</a:t>
            </a:r>
            <a:r>
              <a:rPr lang="en-US" sz="2400" b="1" dirty="0" smtClean="0"/>
              <a:t>. In that event, the hematoma develops above it. In its early stages, the hematoma forms </a:t>
            </a:r>
            <a:r>
              <a:rPr lang="en-US" sz="2400" b="1" dirty="0" smtClean="0">
                <a:solidFill>
                  <a:srgbClr val="FF0000"/>
                </a:solidFill>
              </a:rPr>
              <a:t>a rounded swelling </a:t>
            </a:r>
            <a:r>
              <a:rPr lang="en-US" sz="2400" b="1" dirty="0" smtClean="0"/>
              <a:t>that projects into the upper portion of the vaginal canal and may almost occlude its lumen.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 If the bleeding continues, it </a:t>
            </a:r>
            <a:r>
              <a:rPr lang="en-US" sz="2400" b="1" dirty="0" smtClean="0">
                <a:solidFill>
                  <a:srgbClr val="FF0000"/>
                </a:solidFill>
              </a:rPr>
              <a:t>dissects </a:t>
            </a:r>
            <a:r>
              <a:rPr lang="en-US" sz="2400" b="1" dirty="0" err="1" smtClean="0">
                <a:solidFill>
                  <a:srgbClr val="FF0000"/>
                </a:solidFill>
              </a:rPr>
              <a:t>retroperitoneally</a:t>
            </a:r>
            <a:r>
              <a:rPr lang="en-US" sz="2400" b="1" dirty="0" smtClean="0">
                <a:solidFill>
                  <a:srgbClr val="FF0000"/>
                </a:solidFill>
              </a:rPr>
              <a:t>, </a:t>
            </a:r>
            <a:r>
              <a:rPr lang="en-US" sz="2400" b="1" dirty="0" smtClean="0"/>
              <a:t>even dissect upward, eventually reaching the lower margin of the diaphragm.</a:t>
            </a:r>
            <a:endParaRPr lang="en-US" sz="24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Diagnosis</a:t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8072462" cy="4846320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Symptoms of pressure</a:t>
            </a:r>
            <a:r>
              <a:rPr lang="en-US" b="1" dirty="0" smtClean="0"/>
              <a:t>, if not </a:t>
            </a:r>
            <a:r>
              <a:rPr lang="en-US" b="1" dirty="0" smtClean="0">
                <a:solidFill>
                  <a:srgbClr val="FF0000"/>
                </a:solidFill>
              </a:rPr>
              <a:t>pain</a:t>
            </a:r>
            <a:r>
              <a:rPr lang="en-US" b="1" dirty="0" smtClean="0"/>
              <a:t> or </a:t>
            </a:r>
            <a:r>
              <a:rPr lang="en-US" b="1" dirty="0" smtClean="0">
                <a:solidFill>
                  <a:srgbClr val="FF0000"/>
                </a:solidFill>
              </a:rPr>
              <a:t>inability to void</a:t>
            </a:r>
            <a:r>
              <a:rPr lang="en-US" b="1" dirty="0" smtClean="0"/>
              <a:t>, should prompt a vaginal examination with discovery of a round, fluctuant </a:t>
            </a:r>
            <a:r>
              <a:rPr lang="en-US" b="1" dirty="0" smtClean="0">
                <a:solidFill>
                  <a:srgbClr val="FF0000"/>
                </a:solidFill>
              </a:rPr>
              <a:t>mass </a:t>
            </a:r>
            <a:r>
              <a:rPr lang="en-US" b="1" dirty="0" smtClean="0"/>
              <a:t>encroaching on the lumen. </a:t>
            </a:r>
          </a:p>
          <a:p>
            <a:r>
              <a:rPr lang="en-US" b="1" dirty="0" smtClean="0">
                <a:solidFill>
                  <a:srgbClr val="FF0066"/>
                </a:solidFill>
              </a:rPr>
              <a:t>If hematoma extends upward </a:t>
            </a:r>
            <a:r>
              <a:rPr lang="en-US" b="1" dirty="0" smtClean="0"/>
              <a:t>between the folds of the broad ligament, it may escape detection unless a portion of the hematoma can be felt on </a:t>
            </a:r>
            <a:r>
              <a:rPr lang="en-US" b="1" dirty="0" smtClean="0">
                <a:solidFill>
                  <a:srgbClr val="FF0066"/>
                </a:solidFill>
              </a:rPr>
              <a:t>abdominal palpation</a:t>
            </a:r>
            <a:r>
              <a:rPr lang="en-US" b="1" dirty="0" smtClean="0"/>
              <a:t> or unless </a:t>
            </a:r>
            <a:r>
              <a:rPr lang="en-US" b="1" dirty="0" err="1" smtClean="0">
                <a:solidFill>
                  <a:srgbClr val="FF0066"/>
                </a:solidFill>
              </a:rPr>
              <a:t>hypovolemia</a:t>
            </a:r>
            <a:r>
              <a:rPr lang="en-US" b="1" dirty="0" smtClean="0"/>
              <a:t> develops. These are worrisome because they can be </a:t>
            </a:r>
            <a:r>
              <a:rPr lang="en-US" b="1" dirty="0" smtClean="0">
                <a:solidFill>
                  <a:srgbClr val="FF0066"/>
                </a:solidFill>
              </a:rPr>
              <a:t>fatal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Sonographic</a:t>
            </a:r>
            <a:r>
              <a:rPr lang="en-US" b="1" dirty="0" smtClean="0">
                <a:solidFill>
                  <a:srgbClr val="FF0000"/>
                </a:solidFill>
              </a:rPr>
              <a:t> or CT imaging </a:t>
            </a:r>
            <a:r>
              <a:rPr lang="en-US" b="1" dirty="0" smtClean="0"/>
              <a:t>may be helpful to assess the location and extent of these hematomas.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04799" y="-685800"/>
            <a:ext cx="9448800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Treatment</a:t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8215338" cy="58578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sz="1900" b="1" dirty="0" smtClean="0"/>
              <a:t> </a:t>
            </a:r>
            <a:r>
              <a:rPr lang="en-US" sz="2200" b="1" dirty="0" smtClean="0"/>
              <a:t>if </a:t>
            </a:r>
            <a:r>
              <a:rPr lang="en-US" sz="2200" b="1" dirty="0" smtClean="0">
                <a:solidFill>
                  <a:srgbClr val="FF0000"/>
                </a:solidFill>
              </a:rPr>
              <a:t>pain</a:t>
            </a:r>
            <a:r>
              <a:rPr lang="en-US" sz="2200" b="1" dirty="0" smtClean="0"/>
              <a:t> is severe or </a:t>
            </a:r>
            <a:r>
              <a:rPr lang="en-US" sz="2200" b="1" dirty="0" smtClean="0">
                <a:solidFill>
                  <a:srgbClr val="FF0000"/>
                </a:solidFill>
              </a:rPr>
              <a:t>hematoma continues to enlarge</a:t>
            </a:r>
            <a:r>
              <a:rPr lang="en-US" sz="2200" b="1" dirty="0" smtClean="0"/>
              <a:t>, the best treatment is prompt incision and </a:t>
            </a:r>
            <a:r>
              <a:rPr lang="en-US" sz="2200" b="1" dirty="0" smtClean="0">
                <a:solidFill>
                  <a:srgbClr val="FF0000"/>
                </a:solidFill>
              </a:rPr>
              <a:t>drainage</a:t>
            </a:r>
            <a:r>
              <a:rPr lang="en-US" sz="2200" b="1" dirty="0" smtClean="0"/>
              <a:t>. This is done at the point of maximal distension along with evacuation of blood and clots and ligation of bleeding points. The cavity may then be obliterated with mattress sutures. </a:t>
            </a:r>
            <a:endParaRPr lang="en-US" sz="2200" b="1" dirty="0" smtClean="0"/>
          </a:p>
          <a:p>
            <a:r>
              <a:rPr lang="en-US" sz="2200" b="1" dirty="0" smtClean="0"/>
              <a:t>Often</a:t>
            </a:r>
            <a:r>
              <a:rPr lang="en-US" sz="2200" b="1" dirty="0" smtClean="0"/>
              <a:t>, no sites of bleeding are identified after the hematoma has been drained. In such cases, the cavity is surgically closed, and </a:t>
            </a:r>
            <a:r>
              <a:rPr lang="en-US" sz="2200" b="1" dirty="0" smtClean="0">
                <a:solidFill>
                  <a:srgbClr val="FF0000"/>
                </a:solidFill>
              </a:rPr>
              <a:t>vagina </a:t>
            </a:r>
            <a:r>
              <a:rPr lang="en-US" sz="2200" b="1" dirty="0" smtClean="0">
                <a:solidFill>
                  <a:srgbClr val="FF0000"/>
                </a:solidFill>
              </a:rPr>
              <a:t>is packed for 12 to 24 hours</a:t>
            </a:r>
            <a:r>
              <a:rPr lang="en-US" sz="2200" b="1" dirty="0" smtClean="0"/>
              <a:t>.</a:t>
            </a:r>
          </a:p>
          <a:p>
            <a:r>
              <a:rPr lang="en-US" sz="2200" b="1" dirty="0" smtClean="0"/>
              <a:t> With hematomas of the genital tract</a:t>
            </a:r>
            <a:r>
              <a:rPr lang="en-US" sz="2200" b="1" dirty="0" smtClean="0">
                <a:solidFill>
                  <a:srgbClr val="FF0066"/>
                </a:solidFill>
              </a:rPr>
              <a:t>, blood </a:t>
            </a:r>
            <a:r>
              <a:rPr lang="en-US" sz="2200" b="1" dirty="0" smtClean="0"/>
              <a:t>loss is nearly always considerably </a:t>
            </a:r>
            <a:r>
              <a:rPr lang="en-US" sz="2200" b="1" dirty="0" smtClean="0">
                <a:solidFill>
                  <a:srgbClr val="FF0066"/>
                </a:solidFill>
              </a:rPr>
              <a:t>more than the clinical estimate</a:t>
            </a:r>
            <a:r>
              <a:rPr lang="en-US" sz="2200" b="1" dirty="0" smtClean="0"/>
              <a:t>. </a:t>
            </a:r>
          </a:p>
          <a:p>
            <a:r>
              <a:rPr lang="en-US" sz="2200" b="1" dirty="0" err="1" smtClean="0"/>
              <a:t>Hypovolemia</a:t>
            </a:r>
            <a:r>
              <a:rPr lang="en-US" sz="2200" b="1" dirty="0" smtClean="0"/>
              <a:t> and severe anemia should be prevented by adequate </a:t>
            </a:r>
            <a:r>
              <a:rPr lang="en-US" sz="2200" b="1" dirty="0" smtClean="0">
                <a:solidFill>
                  <a:srgbClr val="FF0066"/>
                </a:solidFill>
              </a:rPr>
              <a:t>blood replacement</a:t>
            </a:r>
            <a:r>
              <a:rPr lang="en-US" sz="2200" b="1" dirty="0" smtClean="0"/>
              <a:t>. </a:t>
            </a:r>
          </a:p>
          <a:p>
            <a:r>
              <a:rPr lang="en-US" sz="2200" b="1" dirty="0" err="1" smtClean="0">
                <a:solidFill>
                  <a:srgbClr val="FF0000"/>
                </a:solidFill>
              </a:rPr>
              <a:t>Subperitoneal</a:t>
            </a:r>
            <a:r>
              <a:rPr lang="en-US" sz="2200" b="1" dirty="0" smtClean="0">
                <a:solidFill>
                  <a:srgbClr val="FF0000"/>
                </a:solidFill>
              </a:rPr>
              <a:t> and </a:t>
            </a:r>
            <a:r>
              <a:rPr lang="en-US" sz="2200" b="1" dirty="0" err="1" smtClean="0">
                <a:solidFill>
                  <a:srgbClr val="FF0000"/>
                </a:solidFill>
              </a:rPr>
              <a:t>supravaginal</a:t>
            </a:r>
            <a:r>
              <a:rPr lang="en-US" sz="2200" b="1" dirty="0" smtClean="0">
                <a:solidFill>
                  <a:srgbClr val="FF0000"/>
                </a:solidFill>
              </a:rPr>
              <a:t> hematomas </a:t>
            </a:r>
            <a:r>
              <a:rPr lang="en-US" sz="2200" b="1" dirty="0" smtClean="0"/>
              <a:t>are more </a:t>
            </a:r>
            <a:r>
              <a:rPr lang="en-US" sz="2200" b="1" dirty="0" smtClean="0">
                <a:solidFill>
                  <a:srgbClr val="FF0000"/>
                </a:solidFill>
              </a:rPr>
              <a:t>difficult</a:t>
            </a:r>
            <a:r>
              <a:rPr lang="en-US" sz="2200" b="1" dirty="0" smtClean="0"/>
              <a:t> to treat because of difficult surgical access. Some can be evacuated by vaginal incision, but  there </a:t>
            </a:r>
            <a:r>
              <a:rPr lang="en-US" sz="2200" b="1" dirty="0" err="1" smtClean="0"/>
              <a:t>isnot</a:t>
            </a:r>
            <a:r>
              <a:rPr lang="en-US" sz="2200" b="1" dirty="0" smtClean="0"/>
              <a:t> complete </a:t>
            </a:r>
            <a:r>
              <a:rPr lang="en-US" sz="2200" b="1" dirty="0" err="1" smtClean="0"/>
              <a:t>hemostasis</a:t>
            </a:r>
            <a:r>
              <a:rPr lang="en-US" sz="2200" b="1" dirty="0" smtClean="0">
                <a:solidFill>
                  <a:srgbClr val="FF0000"/>
                </a:solidFill>
              </a:rPr>
              <a:t>, </a:t>
            </a:r>
            <a:r>
              <a:rPr lang="en-US" sz="2200" b="1" dirty="0" err="1" smtClean="0">
                <a:solidFill>
                  <a:srgbClr val="FF0000"/>
                </a:solidFill>
              </a:rPr>
              <a:t>laparotomy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en-US" sz="2200" b="1" dirty="0" smtClean="0"/>
              <a:t>is advisable.</a:t>
            </a:r>
          </a:p>
          <a:p>
            <a:endParaRPr lang="fa-IR" sz="2200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7239000" cy="1143000"/>
          </a:xfrm>
        </p:spPr>
        <p:txBody>
          <a:bodyPr>
            <a:normAutofit/>
          </a:bodyPr>
          <a:lstStyle/>
          <a:p>
            <a:r>
              <a:rPr lang="en-US" sz="2800" cap="none" dirty="0" smtClean="0">
                <a:solidFill>
                  <a:srgbClr val="C00000"/>
                </a:solidFill>
              </a:rPr>
              <a:t>Angiographic </a:t>
            </a:r>
            <a:r>
              <a:rPr lang="en-US" sz="2800" cap="none" dirty="0" err="1" smtClean="0">
                <a:solidFill>
                  <a:srgbClr val="C00000"/>
                </a:solidFill>
              </a:rPr>
              <a:t>embolization</a:t>
            </a:r>
            <a:r>
              <a:rPr lang="en-US" cap="none" dirty="0" smtClean="0"/>
              <a:t/>
            </a:r>
            <a:br>
              <a:rPr lang="en-US" cap="none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9416"/>
            <a:ext cx="8072462" cy="4846320"/>
          </a:xfrm>
        </p:spPr>
        <p:txBody>
          <a:bodyPr>
            <a:normAutofit/>
          </a:bodyPr>
          <a:lstStyle/>
          <a:p>
            <a:r>
              <a:rPr lang="en-US" b="1" dirty="0" smtClean="0"/>
              <a:t>This technique has become popular for management of intractable puerperal hematomas.</a:t>
            </a:r>
            <a:endParaRPr lang="en-US" b="1" smtClean="0"/>
          </a:p>
          <a:p>
            <a:endParaRPr lang="en-US" b="1" dirty="0" smtClean="0"/>
          </a:p>
          <a:p>
            <a:r>
              <a:rPr lang="en-US" b="1" dirty="0" smtClean="0"/>
              <a:t> </a:t>
            </a:r>
            <a:r>
              <a:rPr lang="en-US" b="1" dirty="0" err="1" smtClean="0"/>
              <a:t>Embolization</a:t>
            </a:r>
            <a:r>
              <a:rPr lang="en-US" b="1" dirty="0" smtClean="0"/>
              <a:t> can be used primarily or most often when </a:t>
            </a:r>
            <a:r>
              <a:rPr lang="en-US" b="1" dirty="0" err="1" smtClean="0"/>
              <a:t>hemostasis</a:t>
            </a:r>
            <a:r>
              <a:rPr lang="en-US" b="1" dirty="0" smtClean="0"/>
              <a:t> is not obtained by surgical methods. 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329B6-D2AB-41DA-8737-B0F2179EB02C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-47297" y="353777"/>
            <a:ext cx="30492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THANKS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14282" y="214290"/>
            <a:ext cx="5500726" cy="928694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2390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Lacerations of perinea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fa-IR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2984"/>
            <a:ext cx="5286380" cy="484632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Lacerations of the vagina and perineum are classified as </a:t>
            </a:r>
            <a:r>
              <a:rPr lang="en-US" sz="2400" b="1" dirty="0" smtClean="0">
                <a:solidFill>
                  <a:srgbClr val="FF0000"/>
                </a:solidFill>
              </a:rPr>
              <a:t>first- through fourth-degree lacerations </a:t>
            </a:r>
            <a:r>
              <a:rPr lang="en-US" sz="2400" b="1" dirty="0" smtClean="0">
                <a:solidFill>
                  <a:srgbClr val="0000CC"/>
                </a:solidFill>
              </a:rPr>
              <a:t>or </a:t>
            </a:r>
            <a:r>
              <a:rPr lang="en-US" sz="2400" b="1" dirty="0" err="1" smtClean="0">
                <a:solidFill>
                  <a:srgbClr val="0000CC"/>
                </a:solidFill>
              </a:rPr>
              <a:t>perineal</a:t>
            </a:r>
            <a:r>
              <a:rPr lang="en-US" sz="2400" b="1" dirty="0" smtClean="0">
                <a:solidFill>
                  <a:srgbClr val="0000CC"/>
                </a:solidFill>
              </a:rPr>
              <a:t> tears</a:t>
            </a:r>
            <a:r>
              <a:rPr lang="en-US" sz="2400" b="1" dirty="0" smtClean="0"/>
              <a:t>.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 </a:t>
            </a:r>
            <a:r>
              <a:rPr lang="en-US" sz="2800" b="1" i="1" dirty="0" smtClean="0">
                <a:solidFill>
                  <a:srgbClr val="A50021"/>
                </a:solidFill>
              </a:rPr>
              <a:t>First-degree</a:t>
            </a:r>
            <a:r>
              <a:rPr lang="en-US" sz="2400" b="1" dirty="0" smtClean="0">
                <a:solidFill>
                  <a:srgbClr val="0000CC"/>
                </a:solidFill>
              </a:rPr>
              <a:t> lacerations involve the</a:t>
            </a:r>
            <a:r>
              <a:rPr lang="en-US" sz="2400" b="1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fourchette</a:t>
            </a:r>
            <a:r>
              <a:rPr lang="en-US" sz="2400" b="1" dirty="0" smtClean="0">
                <a:solidFill>
                  <a:srgbClr val="FF0000"/>
                </a:solidFill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</a:rPr>
              <a:t>perineal</a:t>
            </a:r>
            <a:r>
              <a:rPr lang="en-US" sz="2400" b="1" dirty="0" smtClean="0">
                <a:solidFill>
                  <a:srgbClr val="FF0000"/>
                </a:solidFill>
              </a:rPr>
              <a:t> skin, and vaginal mucous membrane </a:t>
            </a:r>
            <a:r>
              <a:rPr lang="en-US" sz="2400" b="1" dirty="0" smtClean="0">
                <a:solidFill>
                  <a:srgbClr val="0000CC"/>
                </a:solidFill>
              </a:rPr>
              <a:t>but not the underlying fascia and muscle </a:t>
            </a:r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0000CC"/>
                </a:solidFill>
              </a:rPr>
              <a:t>These included </a:t>
            </a:r>
            <a:r>
              <a:rPr lang="en-US" sz="2400" b="1" dirty="0" err="1" smtClean="0">
                <a:solidFill>
                  <a:srgbClr val="FF0000"/>
                </a:solidFill>
              </a:rPr>
              <a:t>periurethral</a:t>
            </a:r>
            <a:r>
              <a:rPr lang="en-US" sz="2400" b="1" dirty="0" smtClean="0">
                <a:solidFill>
                  <a:srgbClr val="FF0000"/>
                </a:solidFill>
              </a:rPr>
              <a:t> lacerations</a:t>
            </a:r>
            <a:r>
              <a:rPr lang="en-US" sz="2400" b="1" dirty="0" smtClean="0">
                <a:solidFill>
                  <a:srgbClr val="0000CC"/>
                </a:solidFill>
              </a:rPr>
              <a:t>,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0000CC"/>
                </a:solidFill>
              </a:rPr>
              <a:t>which may bleed profusely</a:t>
            </a:r>
            <a:r>
              <a:rPr lang="en-US" sz="2800" b="1" dirty="0" smtClean="0">
                <a:solidFill>
                  <a:srgbClr val="0000CC"/>
                </a:solidFill>
              </a:rPr>
              <a:t>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142984"/>
            <a:ext cx="564360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214942" y="1142984"/>
            <a:ext cx="585791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5214942" y="5143512"/>
            <a:ext cx="607223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5214942" y="2000240"/>
            <a:ext cx="1500198" cy="3143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12"/>
            <a:ext cx="72390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Lacerations of the Birth Canal</a:t>
            </a: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endParaRPr lang="fa-IR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7298"/>
            <a:ext cx="4143372" cy="4846320"/>
          </a:xfrm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rgbClr val="0000CC"/>
                </a:solidFill>
              </a:rPr>
              <a:t>Second-degree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smtClean="0"/>
              <a:t>lacerations involve, in addition the </a:t>
            </a:r>
            <a:r>
              <a:rPr lang="en-US" sz="2400" b="1" dirty="0" err="1" smtClean="0">
                <a:solidFill>
                  <a:srgbClr val="FF0000"/>
                </a:solidFill>
              </a:rPr>
              <a:t>fourchette</a:t>
            </a:r>
            <a:r>
              <a:rPr lang="en-US" sz="2400" b="1" dirty="0" smtClean="0">
                <a:solidFill>
                  <a:srgbClr val="FF0000"/>
                </a:solidFill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</a:rPr>
              <a:t>perineal</a:t>
            </a:r>
            <a:r>
              <a:rPr lang="en-US" sz="2400" b="1" dirty="0" smtClean="0">
                <a:solidFill>
                  <a:srgbClr val="FF0000"/>
                </a:solidFill>
              </a:rPr>
              <a:t> skin</a:t>
            </a:r>
            <a:r>
              <a:rPr lang="en-US" sz="2400" b="1" dirty="0" smtClean="0"/>
              <a:t>, and </a:t>
            </a:r>
            <a:r>
              <a:rPr lang="en-US" sz="2400" b="1" dirty="0" smtClean="0">
                <a:solidFill>
                  <a:srgbClr val="FF0000"/>
                </a:solidFill>
              </a:rPr>
              <a:t>vaginal mucous </a:t>
            </a:r>
            <a:r>
              <a:rPr lang="en-US" sz="2400" b="1" dirty="0" smtClean="0"/>
              <a:t>membrane, the </a:t>
            </a:r>
            <a:r>
              <a:rPr lang="en-US" sz="2400" b="1" dirty="0" smtClean="0">
                <a:solidFill>
                  <a:srgbClr val="FF0000"/>
                </a:solidFill>
              </a:rPr>
              <a:t>fascia and muscles of the </a:t>
            </a:r>
            <a:r>
              <a:rPr lang="en-US" sz="2400" b="1" dirty="0" err="1" smtClean="0">
                <a:solidFill>
                  <a:srgbClr val="FF0000"/>
                </a:solidFill>
              </a:rPr>
              <a:t>perineal</a:t>
            </a:r>
            <a:r>
              <a:rPr lang="en-US" sz="2400" b="1" dirty="0" smtClean="0">
                <a:solidFill>
                  <a:srgbClr val="FF0000"/>
                </a:solidFill>
              </a:rPr>
              <a:t> body</a:t>
            </a:r>
            <a:r>
              <a:rPr lang="en-US" sz="2400" b="1" dirty="0" smtClean="0"/>
              <a:t> but not the anal sphincter. 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These tears usually extend upward on one or both sides of the vagina, forming an </a:t>
            </a:r>
            <a:r>
              <a:rPr lang="en-US" sz="2400" b="1" dirty="0" smtClean="0">
                <a:solidFill>
                  <a:srgbClr val="FF0000"/>
                </a:solidFill>
              </a:rPr>
              <a:t>irregular triangular </a:t>
            </a:r>
            <a:r>
              <a:rPr lang="en-US" sz="2400" b="1" dirty="0" smtClean="0"/>
              <a:t>injury.</a:t>
            </a:r>
          </a:p>
          <a:p>
            <a:pPr>
              <a:buNone/>
            </a:pPr>
            <a:endParaRPr lang="en-US" sz="2000" b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507209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500562" y="1285860"/>
            <a:ext cx="550072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4500562" y="5214950"/>
            <a:ext cx="535785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785842"/>
            <a:ext cx="13358906" cy="864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2876" y="1357298"/>
            <a:ext cx="414337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 smtClean="0">
                <a:solidFill>
                  <a:srgbClr val="0000CC"/>
                </a:solidFill>
              </a:rPr>
              <a:t>Third-degree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smtClean="0"/>
              <a:t>lacerations extend farther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smtClean="0">
                <a:solidFill>
                  <a:srgbClr val="A50021"/>
                </a:solidFill>
              </a:rPr>
              <a:t>anal sphincter</a:t>
            </a:r>
            <a:endParaRPr lang="fa-IR" sz="2400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381131" y="-1071594"/>
            <a:ext cx="14882881" cy="900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1406" y="500042"/>
            <a:ext cx="450059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 smtClean="0">
                <a:solidFill>
                  <a:srgbClr val="0000CC"/>
                </a:solidFill>
              </a:rPr>
              <a:t>fourth-degree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smtClean="0"/>
              <a:t>laceration extends through the </a:t>
            </a:r>
            <a:r>
              <a:rPr lang="en-US" sz="2400" b="1" dirty="0" smtClean="0">
                <a:solidFill>
                  <a:srgbClr val="A50021"/>
                </a:solidFill>
              </a:rPr>
              <a:t>rectum's mucosa</a:t>
            </a:r>
            <a:r>
              <a:rPr lang="en-US" sz="2400" b="1" dirty="0" smtClean="0">
                <a:solidFill>
                  <a:srgbClr val="0000CC"/>
                </a:solidFill>
              </a:rPr>
              <a:t> </a:t>
            </a:r>
            <a:r>
              <a:rPr lang="en-US" sz="2400" b="1" dirty="0" smtClean="0"/>
              <a:t>to expose its lumen</a:t>
            </a:r>
            <a:r>
              <a:rPr lang="en-US" sz="2000" b="1" dirty="0" smtClean="0">
                <a:solidFill>
                  <a:srgbClr val="006600"/>
                </a:solidFill>
              </a:rPr>
              <a:t>.</a:t>
            </a:r>
            <a:endParaRPr lang="fa-IR" sz="2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85860"/>
            <a:ext cx="8001056" cy="484632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00CC"/>
                </a:solidFill>
              </a:rPr>
              <a:t>Because </a:t>
            </a:r>
            <a:r>
              <a:rPr lang="en-US" sz="3200" b="1" dirty="0" smtClean="0">
                <a:solidFill>
                  <a:srgbClr val="C00000"/>
                </a:solidFill>
              </a:rPr>
              <a:t>repair</a:t>
            </a:r>
            <a:r>
              <a:rPr lang="en-US" sz="3200" b="1" dirty="0" smtClean="0">
                <a:solidFill>
                  <a:srgbClr val="0000CC"/>
                </a:solidFill>
              </a:rPr>
              <a:t> of </a:t>
            </a:r>
            <a:r>
              <a:rPr lang="en-US" sz="3200" b="1" dirty="0" err="1" smtClean="0">
                <a:solidFill>
                  <a:srgbClr val="0000CC"/>
                </a:solidFill>
              </a:rPr>
              <a:t>perineal</a:t>
            </a:r>
            <a:r>
              <a:rPr lang="en-US" sz="3200" b="1" dirty="0" smtClean="0">
                <a:solidFill>
                  <a:srgbClr val="0000CC"/>
                </a:solidFill>
              </a:rPr>
              <a:t> lacerations is virtually the </a:t>
            </a:r>
            <a:r>
              <a:rPr lang="en-US" sz="3200" b="1" dirty="0" smtClean="0">
                <a:solidFill>
                  <a:srgbClr val="C00000"/>
                </a:solidFill>
              </a:rPr>
              <a:t>same as </a:t>
            </a:r>
            <a:r>
              <a:rPr lang="en-US" sz="3200" b="1" dirty="0" smtClean="0">
                <a:solidFill>
                  <a:srgbClr val="0000CC"/>
                </a:solidFill>
              </a:rPr>
              <a:t>that of </a:t>
            </a:r>
            <a:r>
              <a:rPr lang="en-US" sz="3200" b="1" dirty="0" smtClean="0">
                <a:solidFill>
                  <a:srgbClr val="C00000"/>
                </a:solidFill>
              </a:rPr>
              <a:t>episiotomy incisions</a:t>
            </a:r>
            <a:r>
              <a:rPr lang="en-US" sz="3200" b="1" dirty="0" smtClean="0">
                <a:solidFill>
                  <a:srgbClr val="0000CC"/>
                </a:solidFill>
              </a:rPr>
              <a:t>, albeit sometimes less satisfactory because of tear irregularities, the technique of laceration repair is discussed with episiotomy repair.</a:t>
            </a:r>
          </a:p>
          <a:p>
            <a:endParaRPr lang="fa-I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2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5991</TotalTime>
  <Words>2153</Words>
  <Application>Microsoft Office PowerPoint</Application>
  <PresentationFormat>On-screen Show (4:3)</PresentationFormat>
  <Paragraphs>171</Paragraphs>
  <Slides>45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Opulent</vt:lpstr>
      <vt:lpstr>Slide 1</vt:lpstr>
      <vt:lpstr> Lacerations of the Birth Canal  </vt:lpstr>
      <vt:lpstr>Laceration Risks and Morbidity </vt:lpstr>
      <vt:lpstr>Perineal Lacerations</vt:lpstr>
      <vt:lpstr>Lacerations of perinea </vt:lpstr>
      <vt:lpstr>Lacerations of the Birth Canal </vt:lpstr>
      <vt:lpstr>Slide 7</vt:lpstr>
      <vt:lpstr>Slide 8</vt:lpstr>
      <vt:lpstr>Slide 9</vt:lpstr>
      <vt:lpstr>Technique</vt:lpstr>
      <vt:lpstr>complications of episiotomy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Vaginal Lacerations</vt:lpstr>
      <vt:lpstr>Vaginal Lacerations</vt:lpstr>
      <vt:lpstr>Injuries to Levator Ani Muscles </vt:lpstr>
      <vt:lpstr>Injuries to the Cervix </vt:lpstr>
      <vt:lpstr>Injuries to the Cervix </vt:lpstr>
      <vt:lpstr>Injuries to the Cervix </vt:lpstr>
      <vt:lpstr>Injuries to the Cervix  Diagnosis</vt:lpstr>
      <vt:lpstr>Injuries to the Cervix  Management</vt:lpstr>
      <vt:lpstr>Slide 34</vt:lpstr>
      <vt:lpstr>Puerperal Hematomas </vt:lpstr>
      <vt:lpstr>Puerperal Hematomas  classification:</vt:lpstr>
      <vt:lpstr>Vulvar Hematomas </vt:lpstr>
      <vt:lpstr>Slide 38</vt:lpstr>
      <vt:lpstr>Vulvar Hematomas </vt:lpstr>
      <vt:lpstr>Puerperal Hematomas   Paravaginal hematomas  </vt:lpstr>
      <vt:lpstr>Diagnosis </vt:lpstr>
      <vt:lpstr>Slide 42</vt:lpstr>
      <vt:lpstr>Treatment </vt:lpstr>
      <vt:lpstr>Angiographic embolization </vt:lpstr>
      <vt:lpstr>Slide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Pourfeyzi</dc:creator>
  <cp:lastModifiedBy>mahrokh</cp:lastModifiedBy>
  <cp:revision>232</cp:revision>
  <dcterms:created xsi:type="dcterms:W3CDTF">2012-02-19T14:15:03Z</dcterms:created>
  <dcterms:modified xsi:type="dcterms:W3CDTF">2017-09-27T03:49:08Z</dcterms:modified>
</cp:coreProperties>
</file>